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diagrams/data1.xml" ContentType="application/vnd.openxmlformats-officedocument.drawingml.diagramData+xml"/>
  <Override PartName="/ppt/presentation.xml" ContentType="application/vnd.openxmlformats-officedocument.presentationml.presentation.main+xml"/>
  <Override PartName="/ppt/slides/slide11.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6.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Masters/slideMaster2.xml" ContentType="application/vnd.openxmlformats-officedocument.presentationml.slideMaster+xml"/>
  <Override PartName="/ppt/notesSlides/notesSlide7.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diagrams/drawing1.xml" ContentType="application/vnd.ms-office.drawingml.diagramDrawing+xml"/>
  <Override PartName="/ppt/diagrams/quickStyle1.xml" ContentType="application/vnd.openxmlformats-officedocument.drawingml.diagramStyle+xml"/>
  <Override PartName="/ppt/diagrams/colors1.xml" ContentType="application/vnd.openxmlformats-officedocument.drawingml.diagramColors+xml"/>
  <Override PartName="/ppt/handoutMasters/handoutMaster1.xml" ContentType="application/vnd.openxmlformats-officedocument.presentationml.handoutMaster+xml"/>
  <Override PartName="/ppt/diagrams/layout1.xml" ContentType="application/vnd.openxmlformats-officedocument.drawingml.diagramLayout+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22"/>
  </p:notesMasterIdLst>
  <p:handoutMasterIdLst>
    <p:handoutMasterId r:id="rId23"/>
  </p:handoutMasterIdLst>
  <p:sldIdLst>
    <p:sldId id="259" r:id="rId3"/>
    <p:sldId id="264" r:id="rId4"/>
    <p:sldId id="262" r:id="rId5"/>
    <p:sldId id="260" r:id="rId6"/>
    <p:sldId id="267" r:id="rId7"/>
    <p:sldId id="261" r:id="rId8"/>
    <p:sldId id="266" r:id="rId9"/>
    <p:sldId id="281" r:id="rId10"/>
    <p:sldId id="283" r:id="rId11"/>
    <p:sldId id="286" r:id="rId12"/>
    <p:sldId id="271" r:id="rId13"/>
    <p:sldId id="272" r:id="rId14"/>
    <p:sldId id="273" r:id="rId15"/>
    <p:sldId id="274" r:id="rId16"/>
    <p:sldId id="270" r:id="rId17"/>
    <p:sldId id="277" r:id="rId18"/>
    <p:sldId id="276" r:id="rId19"/>
    <p:sldId id="268" r:id="rId20"/>
    <p:sldId id="279"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p15:clr>
            <a:srgbClr val="A4A3A4"/>
          </p15:clr>
        </p15:guide>
        <p15:guide id="2" orient="horz" pos="1056">
          <p15:clr>
            <a:srgbClr val="A4A3A4"/>
          </p15:clr>
        </p15:guide>
        <p15:guide id="3" pos="5616">
          <p15:clr>
            <a:srgbClr val="A4A3A4"/>
          </p15:clr>
        </p15:guide>
        <p15:guide id="4" pos="28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9" autoAdjust="0"/>
    <p:restoredTop sz="86839" autoAdjust="0"/>
  </p:normalViewPr>
  <p:slideViewPr>
    <p:cSldViewPr showGuides="1">
      <p:cViewPr varScale="1">
        <p:scale>
          <a:sx n="76" d="100"/>
          <a:sy n="76" d="100"/>
        </p:scale>
        <p:origin x="1770" y="96"/>
      </p:cViewPr>
      <p:guideLst>
        <p:guide orient="horz" pos="2208"/>
        <p:guide orient="horz" pos="1056"/>
        <p:guide pos="5616"/>
        <p:guide pos="288"/>
      </p:guideLst>
    </p:cSldViewPr>
  </p:slideViewPr>
  <p:notesTextViewPr>
    <p:cViewPr>
      <p:scale>
        <a:sx n="1" d="1"/>
        <a:sy n="1" d="1"/>
      </p:scale>
      <p:origin x="0" y="0"/>
    </p:cViewPr>
  </p:notesTextViewPr>
  <p:notesViewPr>
    <p:cSldViewPr>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customXml" Target="../customXml/item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0BDD6C-047C-448E-A174-C879051F26C8}" type="doc">
      <dgm:prSet loTypeId="urn:microsoft.com/office/officeart/2005/8/layout/pyramid4" loCatId="relationship" qsTypeId="urn:microsoft.com/office/officeart/2005/8/quickstyle/simple1" qsCatId="simple" csTypeId="urn:microsoft.com/office/officeart/2005/8/colors/colorful1" csCatId="colorful" phldr="1"/>
      <dgm:spPr/>
      <dgm:t>
        <a:bodyPr/>
        <a:lstStyle/>
        <a:p>
          <a:endParaRPr lang="en-US"/>
        </a:p>
      </dgm:t>
    </dgm:pt>
    <dgm:pt modelId="{21F1191E-547B-40E5-BFB8-F7A88CFFD733}">
      <dgm:prSet phldrT="[Text]" custT="1"/>
      <dgm:spPr/>
      <dgm:t>
        <a:bodyPr/>
        <a:lstStyle/>
        <a:p>
          <a:endParaRPr lang="en-US" sz="1400" dirty="0"/>
        </a:p>
      </dgm:t>
    </dgm:pt>
    <dgm:pt modelId="{85777182-8470-4752-A113-1ACBBA0B641C}" type="parTrans" cxnId="{938BB0EA-C965-4A77-84B6-4EE9D0A80AED}">
      <dgm:prSet/>
      <dgm:spPr/>
      <dgm:t>
        <a:bodyPr/>
        <a:lstStyle/>
        <a:p>
          <a:endParaRPr lang="en-US"/>
        </a:p>
      </dgm:t>
    </dgm:pt>
    <dgm:pt modelId="{1067581D-8BE1-49F3-BA1A-0DEAB3DD7F44}" type="sibTrans" cxnId="{938BB0EA-C965-4A77-84B6-4EE9D0A80AED}">
      <dgm:prSet/>
      <dgm:spPr/>
      <dgm:t>
        <a:bodyPr/>
        <a:lstStyle/>
        <a:p>
          <a:endParaRPr lang="en-US"/>
        </a:p>
      </dgm:t>
    </dgm:pt>
    <dgm:pt modelId="{162E3424-9C16-4EC2-8A68-A0F2B82AF7BD}">
      <dgm:prSet phldrT="[Text]" custT="1"/>
      <dgm:spPr/>
      <dgm:t>
        <a:bodyPr/>
        <a:lstStyle/>
        <a:p>
          <a:endParaRPr lang="en-US" sz="1400" dirty="0"/>
        </a:p>
      </dgm:t>
    </dgm:pt>
    <dgm:pt modelId="{86869BA9-C2FE-41BF-AC0E-0617D0AA369D}" type="parTrans" cxnId="{5A9C6C60-BB70-474A-AED2-6815E055C3E4}">
      <dgm:prSet/>
      <dgm:spPr/>
      <dgm:t>
        <a:bodyPr/>
        <a:lstStyle/>
        <a:p>
          <a:endParaRPr lang="en-US"/>
        </a:p>
      </dgm:t>
    </dgm:pt>
    <dgm:pt modelId="{4BAF887D-7A6F-4E63-BEF0-56F466E0AF09}" type="sibTrans" cxnId="{5A9C6C60-BB70-474A-AED2-6815E055C3E4}">
      <dgm:prSet/>
      <dgm:spPr/>
      <dgm:t>
        <a:bodyPr/>
        <a:lstStyle/>
        <a:p>
          <a:endParaRPr lang="en-US"/>
        </a:p>
      </dgm:t>
    </dgm:pt>
    <dgm:pt modelId="{1995806A-4116-49AD-BBC8-04EC0384CFB9}">
      <dgm:prSet phldrT="[Text]" custT="1"/>
      <dgm:spPr/>
      <dgm:t>
        <a:bodyPr/>
        <a:lstStyle/>
        <a:p>
          <a:endParaRPr lang="en-US" sz="1600" b="1" dirty="0"/>
        </a:p>
      </dgm:t>
    </dgm:pt>
    <dgm:pt modelId="{7E1AD013-C642-4A38-9496-E722167FAE0F}" type="parTrans" cxnId="{212BCDC4-9776-4C1C-9AD4-F6667C1F99D7}">
      <dgm:prSet/>
      <dgm:spPr/>
      <dgm:t>
        <a:bodyPr/>
        <a:lstStyle/>
        <a:p>
          <a:endParaRPr lang="en-US"/>
        </a:p>
      </dgm:t>
    </dgm:pt>
    <dgm:pt modelId="{46A67664-3C5C-44D8-A195-EB7D31A63934}" type="sibTrans" cxnId="{212BCDC4-9776-4C1C-9AD4-F6667C1F99D7}">
      <dgm:prSet/>
      <dgm:spPr/>
      <dgm:t>
        <a:bodyPr/>
        <a:lstStyle/>
        <a:p>
          <a:endParaRPr lang="en-US"/>
        </a:p>
      </dgm:t>
    </dgm:pt>
    <dgm:pt modelId="{FB75CC60-E723-49C7-BD1E-E17D95F355D2}">
      <dgm:prSet phldrT="[Text]" custT="1"/>
      <dgm:spPr/>
      <dgm:t>
        <a:bodyPr/>
        <a:lstStyle/>
        <a:p>
          <a:endParaRPr lang="en-US" sz="1400" dirty="0"/>
        </a:p>
      </dgm:t>
    </dgm:pt>
    <dgm:pt modelId="{CE25548D-E77E-4584-B8D5-03BBA1FB911B}" type="parTrans" cxnId="{4F3922D9-C531-4A70-A429-80733F9BCE98}">
      <dgm:prSet/>
      <dgm:spPr/>
      <dgm:t>
        <a:bodyPr/>
        <a:lstStyle/>
        <a:p>
          <a:endParaRPr lang="en-US"/>
        </a:p>
      </dgm:t>
    </dgm:pt>
    <dgm:pt modelId="{33E46FD2-D2BF-42E3-AF5E-A38AFE8BEB34}" type="sibTrans" cxnId="{4F3922D9-C531-4A70-A429-80733F9BCE98}">
      <dgm:prSet/>
      <dgm:spPr/>
      <dgm:t>
        <a:bodyPr/>
        <a:lstStyle/>
        <a:p>
          <a:endParaRPr lang="en-US"/>
        </a:p>
      </dgm:t>
    </dgm:pt>
    <dgm:pt modelId="{06505383-5589-4DF2-9FC7-8CEF9B7ACFA9}" type="pres">
      <dgm:prSet presAssocID="{B80BDD6C-047C-448E-A174-C879051F26C8}" presName="compositeShape" presStyleCnt="0">
        <dgm:presLayoutVars>
          <dgm:chMax val="9"/>
          <dgm:dir/>
          <dgm:resizeHandles val="exact"/>
        </dgm:presLayoutVars>
      </dgm:prSet>
      <dgm:spPr/>
      <dgm:t>
        <a:bodyPr/>
        <a:lstStyle/>
        <a:p>
          <a:endParaRPr lang="en-US"/>
        </a:p>
      </dgm:t>
    </dgm:pt>
    <dgm:pt modelId="{68AF23E3-05C7-4400-BAF2-184BF433506F}" type="pres">
      <dgm:prSet presAssocID="{B80BDD6C-047C-448E-A174-C879051F26C8}" presName="triangle1" presStyleLbl="node1" presStyleIdx="0" presStyleCnt="4">
        <dgm:presLayoutVars>
          <dgm:bulletEnabled val="1"/>
        </dgm:presLayoutVars>
      </dgm:prSet>
      <dgm:spPr/>
      <dgm:t>
        <a:bodyPr/>
        <a:lstStyle/>
        <a:p>
          <a:endParaRPr lang="en-US"/>
        </a:p>
      </dgm:t>
    </dgm:pt>
    <dgm:pt modelId="{D51B1116-1476-4F4A-AF2C-1058781CB63C}" type="pres">
      <dgm:prSet presAssocID="{B80BDD6C-047C-448E-A174-C879051F26C8}" presName="triangle2" presStyleLbl="node1" presStyleIdx="1" presStyleCnt="4">
        <dgm:presLayoutVars>
          <dgm:bulletEnabled val="1"/>
        </dgm:presLayoutVars>
      </dgm:prSet>
      <dgm:spPr/>
      <dgm:t>
        <a:bodyPr/>
        <a:lstStyle/>
        <a:p>
          <a:endParaRPr lang="en-US"/>
        </a:p>
      </dgm:t>
    </dgm:pt>
    <dgm:pt modelId="{353C769F-7A9D-4FF7-A4AB-7B8E4D801488}" type="pres">
      <dgm:prSet presAssocID="{B80BDD6C-047C-448E-A174-C879051F26C8}" presName="triangle3" presStyleLbl="node1" presStyleIdx="2" presStyleCnt="4">
        <dgm:presLayoutVars>
          <dgm:bulletEnabled val="1"/>
        </dgm:presLayoutVars>
      </dgm:prSet>
      <dgm:spPr/>
      <dgm:t>
        <a:bodyPr/>
        <a:lstStyle/>
        <a:p>
          <a:endParaRPr lang="en-US"/>
        </a:p>
      </dgm:t>
    </dgm:pt>
    <dgm:pt modelId="{0CCE8F5E-4F4F-4B4A-AD56-6969316ACFFB}" type="pres">
      <dgm:prSet presAssocID="{B80BDD6C-047C-448E-A174-C879051F26C8}" presName="triangle4" presStyleLbl="node1" presStyleIdx="3" presStyleCnt="4">
        <dgm:presLayoutVars>
          <dgm:bulletEnabled val="1"/>
        </dgm:presLayoutVars>
      </dgm:prSet>
      <dgm:spPr/>
      <dgm:t>
        <a:bodyPr/>
        <a:lstStyle/>
        <a:p>
          <a:endParaRPr lang="en-US"/>
        </a:p>
      </dgm:t>
    </dgm:pt>
  </dgm:ptLst>
  <dgm:cxnLst>
    <dgm:cxn modelId="{C572C03E-4BCC-4A5B-AF04-17826A665B75}" type="presOf" srcId="{162E3424-9C16-4EC2-8A68-A0F2B82AF7BD}" destId="{D51B1116-1476-4F4A-AF2C-1058781CB63C}" srcOrd="0" destOrd="0" presId="urn:microsoft.com/office/officeart/2005/8/layout/pyramid4"/>
    <dgm:cxn modelId="{4F3922D9-C531-4A70-A429-80733F9BCE98}" srcId="{B80BDD6C-047C-448E-A174-C879051F26C8}" destId="{FB75CC60-E723-49C7-BD1E-E17D95F355D2}" srcOrd="3" destOrd="0" parTransId="{CE25548D-E77E-4584-B8D5-03BBA1FB911B}" sibTransId="{33E46FD2-D2BF-42E3-AF5E-A38AFE8BEB34}"/>
    <dgm:cxn modelId="{5A9C6C60-BB70-474A-AED2-6815E055C3E4}" srcId="{B80BDD6C-047C-448E-A174-C879051F26C8}" destId="{162E3424-9C16-4EC2-8A68-A0F2B82AF7BD}" srcOrd="1" destOrd="0" parTransId="{86869BA9-C2FE-41BF-AC0E-0617D0AA369D}" sibTransId="{4BAF887D-7A6F-4E63-BEF0-56F466E0AF09}"/>
    <dgm:cxn modelId="{212BCDC4-9776-4C1C-9AD4-F6667C1F99D7}" srcId="{B80BDD6C-047C-448E-A174-C879051F26C8}" destId="{1995806A-4116-49AD-BBC8-04EC0384CFB9}" srcOrd="2" destOrd="0" parTransId="{7E1AD013-C642-4A38-9496-E722167FAE0F}" sibTransId="{46A67664-3C5C-44D8-A195-EB7D31A63934}"/>
    <dgm:cxn modelId="{99F5ED2E-4918-4FEF-A726-7BD027B6A70F}" type="presOf" srcId="{FB75CC60-E723-49C7-BD1E-E17D95F355D2}" destId="{0CCE8F5E-4F4F-4B4A-AD56-6969316ACFFB}" srcOrd="0" destOrd="0" presId="urn:microsoft.com/office/officeart/2005/8/layout/pyramid4"/>
    <dgm:cxn modelId="{EB8FBE04-5B28-4F4E-A10F-9B8EA7F180DC}" type="presOf" srcId="{B80BDD6C-047C-448E-A174-C879051F26C8}" destId="{06505383-5589-4DF2-9FC7-8CEF9B7ACFA9}" srcOrd="0" destOrd="0" presId="urn:microsoft.com/office/officeart/2005/8/layout/pyramid4"/>
    <dgm:cxn modelId="{010AAB1C-9FF7-4FD7-86A9-AD01FA1011E2}" type="presOf" srcId="{21F1191E-547B-40E5-BFB8-F7A88CFFD733}" destId="{68AF23E3-05C7-4400-BAF2-184BF433506F}" srcOrd="0" destOrd="0" presId="urn:microsoft.com/office/officeart/2005/8/layout/pyramid4"/>
    <dgm:cxn modelId="{DBE97147-525F-4989-85F1-9ABD2D23A950}" type="presOf" srcId="{1995806A-4116-49AD-BBC8-04EC0384CFB9}" destId="{353C769F-7A9D-4FF7-A4AB-7B8E4D801488}" srcOrd="0" destOrd="0" presId="urn:microsoft.com/office/officeart/2005/8/layout/pyramid4"/>
    <dgm:cxn modelId="{938BB0EA-C965-4A77-84B6-4EE9D0A80AED}" srcId="{B80BDD6C-047C-448E-A174-C879051F26C8}" destId="{21F1191E-547B-40E5-BFB8-F7A88CFFD733}" srcOrd="0" destOrd="0" parTransId="{85777182-8470-4752-A113-1ACBBA0B641C}" sibTransId="{1067581D-8BE1-49F3-BA1A-0DEAB3DD7F44}"/>
    <dgm:cxn modelId="{2264A297-3AAF-4DA2-8149-386DACD77F9F}" type="presParOf" srcId="{06505383-5589-4DF2-9FC7-8CEF9B7ACFA9}" destId="{68AF23E3-05C7-4400-BAF2-184BF433506F}" srcOrd="0" destOrd="0" presId="urn:microsoft.com/office/officeart/2005/8/layout/pyramid4"/>
    <dgm:cxn modelId="{CEAF794C-0075-470D-9481-816C126DDD2E}" type="presParOf" srcId="{06505383-5589-4DF2-9FC7-8CEF9B7ACFA9}" destId="{D51B1116-1476-4F4A-AF2C-1058781CB63C}" srcOrd="1" destOrd="0" presId="urn:microsoft.com/office/officeart/2005/8/layout/pyramid4"/>
    <dgm:cxn modelId="{2EC96E54-514C-4FA8-B3F2-BE005EC03C0D}" type="presParOf" srcId="{06505383-5589-4DF2-9FC7-8CEF9B7ACFA9}" destId="{353C769F-7A9D-4FF7-A4AB-7B8E4D801488}" srcOrd="2" destOrd="0" presId="urn:microsoft.com/office/officeart/2005/8/layout/pyramid4"/>
    <dgm:cxn modelId="{8E6E701A-B52B-4507-9547-C128CFEE6FCC}" type="presParOf" srcId="{06505383-5589-4DF2-9FC7-8CEF9B7ACFA9}" destId="{0CCE8F5E-4F4F-4B4A-AD56-6969316ACFFB}"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F23E3-05C7-4400-BAF2-184BF433506F}">
      <dsp:nvSpPr>
        <dsp:cNvPr id="0" name=""/>
        <dsp:cNvSpPr/>
      </dsp:nvSpPr>
      <dsp:spPr>
        <a:xfrm>
          <a:off x="2272991" y="0"/>
          <a:ext cx="2366444" cy="2366444"/>
        </a:xfrm>
        <a:prstGeom prst="triangl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kern="1200" dirty="0"/>
        </a:p>
      </dsp:txBody>
      <dsp:txXfrm>
        <a:off x="2864602" y="1183222"/>
        <a:ext cx="1183222" cy="1183222"/>
      </dsp:txXfrm>
    </dsp:sp>
    <dsp:sp modelId="{D51B1116-1476-4F4A-AF2C-1058781CB63C}">
      <dsp:nvSpPr>
        <dsp:cNvPr id="0" name=""/>
        <dsp:cNvSpPr/>
      </dsp:nvSpPr>
      <dsp:spPr>
        <a:xfrm>
          <a:off x="1089769" y="2366444"/>
          <a:ext cx="2366444" cy="2366444"/>
        </a:xfrm>
        <a:prstGeom prst="triangl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kern="1200" dirty="0"/>
        </a:p>
      </dsp:txBody>
      <dsp:txXfrm>
        <a:off x="1681380" y="3549666"/>
        <a:ext cx="1183222" cy="1183222"/>
      </dsp:txXfrm>
    </dsp:sp>
    <dsp:sp modelId="{353C769F-7A9D-4FF7-A4AB-7B8E4D801488}">
      <dsp:nvSpPr>
        <dsp:cNvPr id="0" name=""/>
        <dsp:cNvSpPr/>
      </dsp:nvSpPr>
      <dsp:spPr>
        <a:xfrm rot="10800000">
          <a:off x="2272991" y="2366444"/>
          <a:ext cx="2366444" cy="2366444"/>
        </a:xfrm>
        <a:prstGeom prst="triangl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1600" b="1" kern="1200" dirty="0"/>
        </a:p>
      </dsp:txBody>
      <dsp:txXfrm rot="10800000">
        <a:off x="2864602" y="2366444"/>
        <a:ext cx="1183222" cy="1183222"/>
      </dsp:txXfrm>
    </dsp:sp>
    <dsp:sp modelId="{0CCE8F5E-4F4F-4B4A-AD56-6969316ACFFB}">
      <dsp:nvSpPr>
        <dsp:cNvPr id="0" name=""/>
        <dsp:cNvSpPr/>
      </dsp:nvSpPr>
      <dsp:spPr>
        <a:xfrm>
          <a:off x="3456214" y="2366444"/>
          <a:ext cx="2366444" cy="2366444"/>
        </a:xfrm>
        <a:prstGeom prst="triangl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kern="1200" dirty="0"/>
        </a:p>
      </dsp:txBody>
      <dsp:txXfrm>
        <a:off x="4047825" y="3549666"/>
        <a:ext cx="1183222" cy="1183222"/>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352D98-68A9-4CAB-836E-AAC072EE208D}" type="datetimeFigureOut">
              <a:rPr lang="en-US" smtClean="0"/>
              <a:t>8/12/2016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16C24B-EF54-4D93-948C-CBA6CC255078}" type="slidenum">
              <a:rPr lang="en-US" smtClean="0"/>
              <a:t>‹#›</a:t>
            </a:fld>
            <a:endParaRPr lang="en-US"/>
          </a:p>
        </p:txBody>
      </p:sp>
    </p:spTree>
    <p:extLst>
      <p:ext uri="{BB962C8B-B14F-4D97-AF65-F5344CB8AC3E}">
        <p14:creationId xmlns:p14="http://schemas.microsoft.com/office/powerpoint/2010/main" val="1473932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57E5C3-9F54-4980-92F8-FDAEA2B2B911}" type="datetimeFigureOut">
              <a:rPr lang="en-US" smtClean="0"/>
              <a:t>8/12/2016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3E5E7E-64D5-4EF8-8D23-B922AB0F54E4}" type="slidenum">
              <a:rPr lang="en-US" smtClean="0"/>
              <a:t>‹#›</a:t>
            </a:fld>
            <a:endParaRPr lang="en-US"/>
          </a:p>
        </p:txBody>
      </p:sp>
    </p:spTree>
    <p:extLst>
      <p:ext uri="{BB962C8B-B14F-4D97-AF65-F5344CB8AC3E}">
        <p14:creationId xmlns:p14="http://schemas.microsoft.com/office/powerpoint/2010/main" val="2418125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diaexchange.accenture.com/media/1_wej4eoow"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erformance.accenture.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5E7E-64D5-4EF8-8D23-B922AB0F54E4}" type="slidenum">
              <a:rPr lang="en-US" smtClean="0"/>
              <a:t>2</a:t>
            </a:fld>
            <a:endParaRPr lang="en-US"/>
          </a:p>
        </p:txBody>
      </p:sp>
    </p:spTree>
    <p:extLst>
      <p:ext uri="{BB962C8B-B14F-4D97-AF65-F5344CB8AC3E}">
        <p14:creationId xmlns:p14="http://schemas.microsoft.com/office/powerpoint/2010/main" val="1530364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lvl="0"/>
            <a:r>
              <a:rPr lang="en-US" sz="1200" kern="1200" dirty="0" smtClean="0">
                <a:solidFill>
                  <a:schemeClr val="tx1"/>
                </a:solidFill>
                <a:effectLst/>
                <a:latin typeface="Arial" pitchFamily="34" charset="0"/>
                <a:ea typeface="Arial" pitchFamily="34" charset="0"/>
                <a:cs typeface="+mn-cs"/>
              </a:rPr>
              <a:t>We want to bring </a:t>
            </a:r>
            <a:r>
              <a:rPr lang="en-US" sz="1200" b="1" kern="1200" dirty="0" smtClean="0">
                <a:solidFill>
                  <a:schemeClr val="tx1"/>
                </a:solidFill>
                <a:effectLst/>
                <a:latin typeface="Arial" pitchFamily="34" charset="0"/>
                <a:ea typeface="Arial" pitchFamily="34" charset="0"/>
                <a:cs typeface="+mn-cs"/>
              </a:rPr>
              <a:t>the “achievement” to center stage</a:t>
            </a:r>
            <a:r>
              <a:rPr lang="en-US" sz="1200" kern="1200" dirty="0" smtClean="0">
                <a:solidFill>
                  <a:schemeClr val="tx1"/>
                </a:solidFill>
                <a:effectLst/>
                <a:latin typeface="Arial" pitchFamily="34" charset="0"/>
                <a:ea typeface="Arial" pitchFamily="34" charset="0"/>
                <a:cs typeface="+mn-cs"/>
              </a:rPr>
              <a:t>, and put the “management” back stage.  </a:t>
            </a:r>
            <a:endParaRPr lang="en-US" sz="1050" kern="1200" dirty="0" smtClean="0">
              <a:solidFill>
                <a:schemeClr val="tx1"/>
              </a:solidFill>
              <a:effectLst/>
              <a:latin typeface="Arial" pitchFamily="34" charset="0"/>
              <a:ea typeface="Arial" pitchFamily="34" charset="0"/>
              <a:cs typeface="+mn-cs"/>
            </a:endParaRPr>
          </a:p>
          <a:p>
            <a:pPr lvl="0"/>
            <a:endParaRPr lang="en-US" sz="1200" b="1" kern="1200" dirty="0" smtClean="0">
              <a:solidFill>
                <a:schemeClr val="tx1"/>
              </a:solidFill>
              <a:effectLst/>
              <a:latin typeface="Arial" pitchFamily="34" charset="0"/>
              <a:ea typeface="Arial" pitchFamily="34" charset="0"/>
              <a:cs typeface="+mn-cs"/>
            </a:endParaRPr>
          </a:p>
          <a:p>
            <a:pPr lvl="0"/>
            <a:r>
              <a:rPr lang="en-US" sz="1200" b="1" kern="1200" dirty="0" smtClean="0">
                <a:solidFill>
                  <a:schemeClr val="tx1"/>
                </a:solidFill>
                <a:effectLst/>
                <a:latin typeface="Arial" pitchFamily="34" charset="0"/>
                <a:ea typeface="Arial" pitchFamily="34" charset="0"/>
                <a:cs typeface="+mn-cs"/>
              </a:rPr>
              <a:t>Know yourself - our strengths and priorities.  </a:t>
            </a:r>
            <a:r>
              <a:rPr lang="en-US" sz="1200" kern="1200" dirty="0" smtClean="0">
                <a:solidFill>
                  <a:schemeClr val="tx1"/>
                </a:solidFill>
                <a:effectLst/>
                <a:latin typeface="Arial" pitchFamily="34" charset="0"/>
                <a:ea typeface="Arial" pitchFamily="34" charset="0"/>
                <a:cs typeface="+mn-cs"/>
              </a:rPr>
              <a:t>An employee must be able to say </a:t>
            </a:r>
            <a:r>
              <a:rPr lang="en-US" sz="1200" i="1" kern="1200" dirty="0" smtClean="0">
                <a:solidFill>
                  <a:schemeClr val="tx1"/>
                </a:solidFill>
                <a:effectLst/>
                <a:latin typeface="Arial" pitchFamily="34" charset="0"/>
                <a:ea typeface="Arial" pitchFamily="34" charset="0"/>
                <a:cs typeface="+mn-cs"/>
              </a:rPr>
              <a:t>“I know what I am good at,</a:t>
            </a:r>
            <a:r>
              <a:rPr lang="en-US" sz="1200" i="1" kern="1200" baseline="0" dirty="0" smtClean="0">
                <a:solidFill>
                  <a:schemeClr val="tx1"/>
                </a:solidFill>
                <a:effectLst/>
                <a:latin typeface="Arial" pitchFamily="34" charset="0"/>
                <a:ea typeface="Arial" pitchFamily="34" charset="0"/>
                <a:cs typeface="+mn-cs"/>
              </a:rPr>
              <a:t> what I love to do </a:t>
            </a:r>
            <a:r>
              <a:rPr lang="en-US" sz="1200" i="1" kern="1200" dirty="0" smtClean="0">
                <a:solidFill>
                  <a:schemeClr val="tx1"/>
                </a:solidFill>
                <a:effectLst/>
                <a:latin typeface="Arial" pitchFamily="34" charset="0"/>
                <a:ea typeface="Arial" pitchFamily="34" charset="0"/>
                <a:cs typeface="+mn-cs"/>
              </a:rPr>
              <a:t>and what is expected of me</a:t>
            </a:r>
            <a:r>
              <a:rPr lang="en-US" sz="1200" kern="1200" dirty="0" smtClean="0">
                <a:solidFill>
                  <a:schemeClr val="tx1"/>
                </a:solidFill>
                <a:effectLst/>
                <a:latin typeface="Arial" pitchFamily="34" charset="0"/>
                <a:ea typeface="Arial" pitchFamily="34" charset="0"/>
                <a:cs typeface="+mn-cs"/>
              </a:rPr>
              <a:t>”.  To know our strengths and priorities we will:</a:t>
            </a:r>
            <a:endParaRPr lang="en-US" sz="1050" kern="1200" dirty="0" smtClean="0">
              <a:solidFill>
                <a:schemeClr val="tx1"/>
              </a:solidFill>
              <a:effectLst/>
              <a:latin typeface="Arial" pitchFamily="34" charset="0"/>
              <a:ea typeface="Arial" pitchFamily="34" charset="0"/>
              <a:cs typeface="+mn-cs"/>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Use simple tools to understand our </a:t>
            </a:r>
            <a:r>
              <a:rPr lang="en-US" sz="1200" b="1" kern="1200" dirty="0" smtClean="0">
                <a:solidFill>
                  <a:schemeClr val="tx1"/>
                </a:solidFill>
                <a:effectLst/>
                <a:latin typeface="Arial" pitchFamily="34" charset="0"/>
                <a:ea typeface="Arial" pitchFamily="34" charset="0"/>
                <a:cs typeface="Arial" pitchFamily="34" charset="0"/>
              </a:rPr>
              <a:t>strengths</a:t>
            </a:r>
            <a:r>
              <a:rPr lang="en-US" sz="1200" kern="1200" dirty="0" smtClean="0">
                <a:solidFill>
                  <a:schemeClr val="tx1"/>
                </a:solidFill>
                <a:effectLst/>
                <a:latin typeface="Arial" pitchFamily="34" charset="0"/>
                <a:ea typeface="Arial" pitchFamily="34" charset="0"/>
                <a:cs typeface="Arial" pitchFamily="34" charset="0"/>
              </a:rPr>
              <a:t> and know what we are good at.  Focusing on strengths lifts everyone up.  </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Articulate </a:t>
            </a:r>
            <a:r>
              <a:rPr lang="en-US" sz="1200" b="1" kern="1200" dirty="0" smtClean="0">
                <a:solidFill>
                  <a:schemeClr val="tx1"/>
                </a:solidFill>
                <a:effectLst/>
                <a:latin typeface="Arial" pitchFamily="34" charset="0"/>
                <a:ea typeface="Arial" pitchFamily="34" charset="0"/>
                <a:cs typeface="Arial" pitchFamily="34" charset="0"/>
              </a:rPr>
              <a:t>aspirations</a:t>
            </a:r>
            <a:r>
              <a:rPr lang="en-US" sz="1200" kern="1200" dirty="0" smtClean="0">
                <a:solidFill>
                  <a:schemeClr val="tx1"/>
                </a:solidFill>
                <a:effectLst/>
                <a:latin typeface="Arial" pitchFamily="34" charset="0"/>
                <a:ea typeface="Arial" pitchFamily="34" charset="0"/>
                <a:cs typeface="Arial" pitchFamily="34" charset="0"/>
              </a:rPr>
              <a:t> and interests. We know that we achieve our highest performance when we work in an area of strength that is aligned to our interest and aspiration. We will have technology that is “all about me” that enables easy and social ways to share our aspirations and create our brand.</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Understand expectations, discuss </a:t>
            </a:r>
            <a:r>
              <a:rPr lang="en-US" sz="1200" b="1" kern="1200" dirty="0" smtClean="0">
                <a:solidFill>
                  <a:schemeClr val="tx1"/>
                </a:solidFill>
                <a:effectLst/>
                <a:latin typeface="Arial" pitchFamily="34" charset="0"/>
                <a:ea typeface="Arial" pitchFamily="34" charset="0"/>
                <a:cs typeface="Arial" pitchFamily="34" charset="0"/>
              </a:rPr>
              <a:t>priorities</a:t>
            </a:r>
            <a:r>
              <a:rPr lang="en-US" sz="1200" kern="1200" dirty="0" smtClean="0">
                <a:solidFill>
                  <a:schemeClr val="tx1"/>
                </a:solidFill>
                <a:effectLst/>
                <a:latin typeface="Arial" pitchFamily="34" charset="0"/>
                <a:ea typeface="Arial" pitchFamily="34" charset="0"/>
                <a:cs typeface="Arial" pitchFamily="34" charset="0"/>
              </a:rPr>
              <a:t> and revisit those priorities frequently. We know from our research that to achieve high performance you must know what is expected of you and be focused on how you will make an impact. </a:t>
            </a:r>
          </a:p>
          <a:p>
            <a:pPr marL="171450" lvl="0" indent="-171450">
              <a:buFont typeface="Arial" panose="020B0604020202020204" pitchFamily="34" charset="0"/>
              <a:buChar char="•"/>
            </a:pPr>
            <a:r>
              <a:rPr lang="en-US" sz="1050" kern="1200" dirty="0" smtClean="0">
                <a:solidFill>
                  <a:schemeClr val="tx1"/>
                </a:solidFill>
                <a:effectLst/>
                <a:latin typeface="Arial" pitchFamily="34" charset="0"/>
                <a:ea typeface="Arial" pitchFamily="34" charset="0"/>
                <a:cs typeface="Arial" pitchFamily="34" charset="0"/>
              </a:rPr>
              <a:t> Mention that Strengths Finder is required to be taken by SSEs and above but if the ASEs would like to take the test, they may do so.</a:t>
            </a:r>
          </a:p>
          <a:p>
            <a:pPr lvl="0"/>
            <a:endParaRPr lang="en-US" sz="1200" b="1" kern="1200" dirty="0" smtClean="0">
              <a:solidFill>
                <a:schemeClr val="tx1"/>
              </a:solidFill>
              <a:effectLst/>
              <a:latin typeface="Arial" pitchFamily="34" charset="0"/>
              <a:ea typeface="Arial" pitchFamily="34" charset="0"/>
              <a:cs typeface="Arial" pitchFamily="34" charset="0"/>
            </a:endParaRPr>
          </a:p>
          <a:p>
            <a:pPr lvl="0"/>
            <a:r>
              <a:rPr lang="en-US" sz="1200" b="1" kern="1200" dirty="0" smtClean="0">
                <a:solidFill>
                  <a:schemeClr val="tx1"/>
                </a:solidFill>
                <a:effectLst/>
                <a:latin typeface="Arial" pitchFamily="34" charset="0"/>
                <a:ea typeface="Arial" pitchFamily="34" charset="0"/>
                <a:cs typeface="Arial" pitchFamily="34" charset="0"/>
              </a:rPr>
              <a:t>Engage with your team - </a:t>
            </a:r>
            <a:r>
              <a:rPr lang="en-US" sz="1200" kern="1200" dirty="0" smtClean="0">
                <a:solidFill>
                  <a:schemeClr val="tx1"/>
                </a:solidFill>
                <a:effectLst/>
                <a:latin typeface="Arial" pitchFamily="34" charset="0"/>
                <a:ea typeface="Arial" pitchFamily="34" charset="0"/>
                <a:cs typeface="Arial" pitchFamily="34" charset="0"/>
              </a:rPr>
              <a:t>An employee must be able to say “</a:t>
            </a:r>
            <a:r>
              <a:rPr lang="en-US" sz="1200" i="1" kern="1200" dirty="0" smtClean="0">
                <a:solidFill>
                  <a:schemeClr val="tx1"/>
                </a:solidFill>
                <a:effectLst/>
                <a:latin typeface="Arial" pitchFamily="34" charset="0"/>
                <a:ea typeface="Arial" pitchFamily="34" charset="0"/>
                <a:cs typeface="Arial" pitchFamily="34" charset="0"/>
              </a:rPr>
              <a:t>I feel valued and a part of a high performing team</a:t>
            </a:r>
            <a:r>
              <a:rPr lang="en-US" sz="1200" kern="1200" dirty="0" smtClean="0">
                <a:solidFill>
                  <a:schemeClr val="tx1"/>
                </a:solidFill>
                <a:effectLst/>
                <a:latin typeface="Arial" pitchFamily="34" charset="0"/>
                <a:ea typeface="Arial" pitchFamily="34" charset="0"/>
                <a:cs typeface="Arial" pitchFamily="34" charset="0"/>
              </a:rPr>
              <a:t>”.  To engage with our teams we will:</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b="1" kern="1200" dirty="0" smtClean="0">
                <a:solidFill>
                  <a:schemeClr val="tx1"/>
                </a:solidFill>
                <a:effectLst/>
                <a:latin typeface="Arial" pitchFamily="34" charset="0"/>
                <a:ea typeface="Arial" pitchFamily="34" charset="0"/>
                <a:cs typeface="Arial" pitchFamily="34" charset="0"/>
              </a:rPr>
              <a:t>Share, discuss and use the strengths and priorities</a:t>
            </a:r>
            <a:r>
              <a:rPr lang="en-US" sz="1200" kern="1200" dirty="0" smtClean="0">
                <a:solidFill>
                  <a:schemeClr val="tx1"/>
                </a:solidFill>
                <a:effectLst/>
                <a:latin typeface="Arial" pitchFamily="34" charset="0"/>
                <a:ea typeface="Arial" pitchFamily="34" charset="0"/>
                <a:cs typeface="Arial" pitchFamily="34" charset="0"/>
              </a:rPr>
              <a:t> of our team to ensure we are focused on the right things to drive the highest performance of our teams.</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Use </a:t>
            </a:r>
            <a:r>
              <a:rPr lang="en-US" sz="1200" b="1" kern="1200" dirty="0" smtClean="0">
                <a:solidFill>
                  <a:schemeClr val="tx1"/>
                </a:solidFill>
                <a:effectLst/>
                <a:latin typeface="Arial" pitchFamily="34" charset="0"/>
                <a:ea typeface="Arial" pitchFamily="34" charset="0"/>
                <a:cs typeface="Arial" pitchFamily="34" charset="0"/>
              </a:rPr>
              <a:t>on-demand tools to understand team engagement</a:t>
            </a:r>
            <a:r>
              <a:rPr lang="en-US" sz="1200" kern="1200" dirty="0" smtClean="0">
                <a:solidFill>
                  <a:schemeClr val="tx1"/>
                </a:solidFill>
                <a:effectLst/>
                <a:latin typeface="Arial" pitchFamily="34" charset="0"/>
                <a:ea typeface="Arial" pitchFamily="34" charset="0"/>
                <a:cs typeface="Arial" pitchFamily="34" charset="0"/>
              </a:rPr>
              <a:t> – no longer will we do big annual surveys – rather team leads will be able to understand the engagement of the team anytime using a simple 12 question format oriented to the employee experience. </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Determine </a:t>
            </a:r>
            <a:r>
              <a:rPr lang="en-US" sz="1200" b="1" kern="1200" dirty="0" smtClean="0">
                <a:solidFill>
                  <a:schemeClr val="tx1"/>
                </a:solidFill>
                <a:effectLst/>
                <a:latin typeface="Arial" pitchFamily="34" charset="0"/>
                <a:ea typeface="Arial" pitchFamily="34" charset="0"/>
                <a:cs typeface="Arial" pitchFamily="34" charset="0"/>
              </a:rPr>
              <a:t>team based engagement action plans</a:t>
            </a:r>
            <a:r>
              <a:rPr lang="en-US" sz="1200" kern="1200" dirty="0" smtClean="0">
                <a:solidFill>
                  <a:schemeClr val="tx1"/>
                </a:solidFill>
                <a:effectLst/>
                <a:latin typeface="Arial" pitchFamily="34" charset="0"/>
                <a:ea typeface="Arial" pitchFamily="34" charset="0"/>
                <a:cs typeface="Arial" pitchFamily="34" charset="0"/>
              </a:rPr>
              <a:t> – engagement and performance are driven at the team level – so the team will create the action plan aligned to the core 12 engagement questions.</a:t>
            </a:r>
            <a:endParaRPr lang="en-US" sz="1050" kern="1200" dirty="0" smtClean="0">
              <a:solidFill>
                <a:schemeClr val="tx1"/>
              </a:solidFill>
              <a:effectLst/>
              <a:latin typeface="Arial" pitchFamily="34" charset="0"/>
              <a:ea typeface="Arial" pitchFamily="34" charset="0"/>
              <a:cs typeface="Arial" pitchFamily="34" charset="0"/>
            </a:endParaRPr>
          </a:p>
          <a:p>
            <a:pPr marL="0" indent="0">
              <a:buFont typeface="Arial" panose="020B0604020202020204" pitchFamily="34" charset="0"/>
              <a:buNone/>
            </a:pPr>
            <a:endParaRPr lang="en-US" sz="1200" b="1" kern="1200" dirty="0" smtClean="0">
              <a:solidFill>
                <a:schemeClr val="tx1"/>
              </a:solidFill>
              <a:effectLst/>
              <a:latin typeface="Arial" pitchFamily="34" charset="0"/>
              <a:ea typeface="Arial" pitchFamily="34" charset="0"/>
              <a:cs typeface="Arial" pitchFamily="34" charset="0"/>
            </a:endParaRPr>
          </a:p>
          <a:p>
            <a:pPr marL="0" indent="0">
              <a:buFont typeface="Arial" panose="020B0604020202020204" pitchFamily="34" charset="0"/>
              <a:buNone/>
            </a:pPr>
            <a:r>
              <a:rPr lang="en-US" sz="1200" b="1" kern="1200" dirty="0" smtClean="0">
                <a:solidFill>
                  <a:schemeClr val="tx1"/>
                </a:solidFill>
                <a:effectLst/>
                <a:latin typeface="Arial" pitchFamily="34" charset="0"/>
                <a:ea typeface="Arial" pitchFamily="34" charset="0"/>
                <a:cs typeface="Arial" pitchFamily="34" charset="0"/>
              </a:rPr>
              <a:t>Take action to grow</a:t>
            </a:r>
            <a:r>
              <a:rPr lang="en-US" sz="1200" kern="1200" dirty="0" smtClean="0">
                <a:solidFill>
                  <a:schemeClr val="tx1"/>
                </a:solidFill>
                <a:effectLst/>
                <a:latin typeface="Arial" pitchFamily="34" charset="0"/>
                <a:ea typeface="Arial" pitchFamily="34" charset="0"/>
                <a:cs typeface="Arial" pitchFamily="34" charset="0"/>
              </a:rPr>
              <a:t> - An employee must be able to say “</a:t>
            </a:r>
            <a:r>
              <a:rPr lang="en-US" sz="1200" i="1" kern="1200" dirty="0" smtClean="0">
                <a:solidFill>
                  <a:schemeClr val="tx1"/>
                </a:solidFill>
                <a:effectLst/>
                <a:latin typeface="Arial" pitchFamily="34" charset="0"/>
                <a:ea typeface="Arial" pitchFamily="34" charset="0"/>
                <a:cs typeface="Arial" pitchFamily="34" charset="0"/>
              </a:rPr>
              <a:t>I know how I am doing and where I am going”</a:t>
            </a:r>
            <a:r>
              <a:rPr lang="en-US" sz="1200" kern="1200" dirty="0" smtClean="0">
                <a:solidFill>
                  <a:schemeClr val="tx1"/>
                </a:solidFill>
                <a:effectLst/>
                <a:latin typeface="Arial" pitchFamily="34" charset="0"/>
                <a:ea typeface="Arial" pitchFamily="34" charset="0"/>
                <a:cs typeface="Arial" pitchFamily="34" charset="0"/>
              </a:rPr>
              <a:t>.  It is key that we have insight about performance and also about potential (skills, abilities and aspirations) to make the best growth decisions for ourselves, and to take the best talent actions for the business. </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We will have new ways to capture and understand insight about performance and will use this information also in new ways.</a:t>
            </a:r>
            <a:endParaRPr lang="en-US" sz="1050" kern="1200" dirty="0" smtClean="0">
              <a:solidFill>
                <a:schemeClr val="tx1"/>
              </a:solidFill>
              <a:effectLst/>
              <a:latin typeface="Arial" pitchFamily="34" charset="0"/>
              <a:ea typeface="Arial" pitchFamily="34" charset="0"/>
              <a:cs typeface="Arial" pitchFamily="34" charset="0"/>
            </a:endParaRPr>
          </a:p>
          <a:p>
            <a:pPr marL="17145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While we will not have a model where we look back, do peer-to-peer comparisons or label people, </a:t>
            </a:r>
            <a:r>
              <a:rPr lang="en-US" sz="1200" b="1" kern="1200" dirty="0" smtClean="0">
                <a:solidFill>
                  <a:schemeClr val="tx1"/>
                </a:solidFill>
                <a:effectLst/>
                <a:latin typeface="Arial" pitchFamily="34" charset="0"/>
                <a:ea typeface="Arial" pitchFamily="34" charset="0"/>
                <a:cs typeface="Arial" pitchFamily="34" charset="0"/>
              </a:rPr>
              <a:t>we do have a need to understand talent to make thoughtful decisions about our people.</a:t>
            </a:r>
            <a:r>
              <a:rPr lang="en-US" sz="1200" kern="1200" dirty="0" smtClean="0">
                <a:solidFill>
                  <a:schemeClr val="tx1"/>
                </a:solidFill>
                <a:effectLst/>
                <a:latin typeface="Arial" pitchFamily="34" charset="0"/>
                <a:ea typeface="Arial" pitchFamily="34" charset="0"/>
                <a:cs typeface="Arial" pitchFamily="34" charset="0"/>
              </a:rPr>
              <a:t> We also need to keep the rigor in our process to recognize our highest performers, while also transitioning out those not meeting expectations. To do this, we will now have better insight as we take a holistic view of performance and potential. </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We will focus not just on what someone delivered, but also how they develop people, how they grow our business and how they uphold our values. This insight is being captured in a new technology called our personal achievement summary.</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We will also understand skills, abilities and aspirations to determine who is progressing, who we continue to invest in for growth, who might be in need of a role change, or who needs to transfer in our out of Accenture. </a:t>
            </a:r>
          </a:p>
          <a:p>
            <a:pPr marL="171450" lvl="0" indent="-171450">
              <a:buFont typeface="Arial" panose="020B0604020202020204" pitchFamily="34" charset="0"/>
              <a:buChar char="•"/>
            </a:pPr>
            <a:endParaRPr lang="en-US" sz="1200" kern="1200" dirty="0" smtClean="0">
              <a:solidFill>
                <a:schemeClr val="tx1"/>
              </a:solidFill>
              <a:effectLst/>
              <a:latin typeface="Arial" pitchFamily="34" charset="0"/>
              <a:ea typeface="Arial" pitchFamily="34" charset="0"/>
              <a:cs typeface="Arial" pitchFamily="34" charset="0"/>
            </a:endParaRPr>
          </a:p>
          <a:p>
            <a:r>
              <a:rPr lang="en-US" sz="1050" kern="1200" dirty="0" smtClean="0">
                <a:solidFill>
                  <a:schemeClr val="tx1"/>
                </a:solidFill>
                <a:effectLst/>
                <a:latin typeface="Arial" pitchFamily="34" charset="0"/>
                <a:ea typeface="Arial" pitchFamily="34" charset="0"/>
                <a:cs typeface="Arial" pitchFamily="34" charset="0"/>
              </a:rPr>
              <a:t>We will:</a:t>
            </a:r>
            <a:endParaRPr lang="en-US" sz="90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050" kern="1200" dirty="0" smtClean="0">
                <a:solidFill>
                  <a:schemeClr val="tx1"/>
                </a:solidFill>
                <a:effectLst/>
                <a:latin typeface="Arial" pitchFamily="34" charset="0"/>
                <a:ea typeface="Arial" pitchFamily="34" charset="0"/>
                <a:cs typeface="Arial" pitchFamily="34" charset="0"/>
              </a:rPr>
              <a:t>Engage in </a:t>
            </a:r>
            <a:r>
              <a:rPr lang="en-US" sz="1050" b="1" kern="1200" dirty="0" smtClean="0">
                <a:solidFill>
                  <a:schemeClr val="tx1"/>
                </a:solidFill>
                <a:effectLst/>
                <a:latin typeface="Arial" pitchFamily="34" charset="0"/>
                <a:ea typeface="Arial" pitchFamily="34" charset="0"/>
                <a:cs typeface="Arial" pitchFamily="34" charset="0"/>
              </a:rPr>
              <a:t>forward looking conversations</a:t>
            </a:r>
            <a:r>
              <a:rPr lang="en-US" sz="1050" kern="1200" dirty="0" smtClean="0">
                <a:solidFill>
                  <a:schemeClr val="tx1"/>
                </a:solidFill>
                <a:effectLst/>
                <a:latin typeface="Arial" pitchFamily="34" charset="0"/>
                <a:ea typeface="Arial" pitchFamily="34" charset="0"/>
                <a:cs typeface="Arial" pitchFamily="34" charset="0"/>
              </a:rPr>
              <a:t> – the days of looking back to make decisions are over. We now focus forward using the rich insight we will have through new technology that captures a holistic view of a person’s achievements.</a:t>
            </a:r>
            <a:endParaRPr lang="en-US" sz="90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050" b="1" kern="1200" dirty="0" smtClean="0">
                <a:solidFill>
                  <a:schemeClr val="tx1"/>
                </a:solidFill>
                <a:effectLst/>
                <a:latin typeface="Arial" pitchFamily="34" charset="0"/>
                <a:ea typeface="Arial" pitchFamily="34" charset="0"/>
                <a:cs typeface="Arial" pitchFamily="34" charset="0"/>
              </a:rPr>
              <a:t>Take action to grow skills and capabilities</a:t>
            </a:r>
            <a:r>
              <a:rPr lang="en-US" sz="1050" kern="1200" dirty="0" smtClean="0">
                <a:solidFill>
                  <a:schemeClr val="tx1"/>
                </a:solidFill>
                <a:effectLst/>
                <a:latin typeface="Arial" pitchFamily="34" charset="0"/>
                <a:ea typeface="Arial" pitchFamily="34" charset="0"/>
                <a:cs typeface="Arial" pitchFamily="34" charset="0"/>
              </a:rPr>
              <a:t>. With a focus on talent actions, we will have better insight on our opportunities for growth and the skills needs we have.</a:t>
            </a:r>
            <a:endParaRPr lang="en-US" sz="90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050" b="1" kern="1200" dirty="0" smtClean="0">
                <a:solidFill>
                  <a:schemeClr val="tx1"/>
                </a:solidFill>
                <a:effectLst/>
                <a:latin typeface="Arial" pitchFamily="34" charset="0"/>
                <a:ea typeface="Arial" pitchFamily="34" charset="0"/>
                <a:cs typeface="Arial" pitchFamily="34" charset="0"/>
              </a:rPr>
              <a:t>Take accountability for growth and career planning</a:t>
            </a:r>
            <a:r>
              <a:rPr lang="en-US" sz="1050" kern="1200" dirty="0" smtClean="0">
                <a:solidFill>
                  <a:schemeClr val="tx1"/>
                </a:solidFill>
                <a:effectLst/>
                <a:latin typeface="Arial" pitchFamily="34" charset="0"/>
                <a:ea typeface="Arial" pitchFamily="34" charset="0"/>
                <a:cs typeface="Arial" pitchFamily="34" charset="0"/>
              </a:rPr>
              <a:t>. We need to take our own accountability to use the insight we gain to make a plan for ourselves for the future. This will be supported by easy to use, mobility enabled technology and a new focus on career conversations that look forward and are action oriented.</a:t>
            </a:r>
            <a:endParaRPr lang="en-US" sz="900" kern="1200" dirty="0" smtClean="0">
              <a:solidFill>
                <a:schemeClr val="tx1"/>
              </a:solidFill>
              <a:effectLst/>
              <a:latin typeface="Arial" pitchFamily="34" charset="0"/>
              <a:ea typeface="Arial" pitchFamily="34" charset="0"/>
              <a:cs typeface="Arial" pitchFamily="34" charset="0"/>
            </a:endParaRPr>
          </a:p>
          <a:p>
            <a:endParaRPr lang="en-US" sz="1200" kern="1200" dirty="0" smtClean="0">
              <a:solidFill>
                <a:schemeClr val="tx1"/>
              </a:solidFill>
              <a:effectLst/>
              <a:latin typeface="Arial" pitchFamily="34" charset="0"/>
              <a:ea typeface="Arial" pitchFamily="34" charset="0"/>
              <a:cs typeface="Arial" pitchFamily="34" charset="0"/>
            </a:endParaRPr>
          </a:p>
          <a:p>
            <a:r>
              <a:rPr lang="en-US" sz="1200" b="1" kern="1200" dirty="0" smtClean="0">
                <a:solidFill>
                  <a:schemeClr val="tx1"/>
                </a:solidFill>
                <a:effectLst/>
                <a:latin typeface="Arial" pitchFamily="34" charset="0"/>
                <a:ea typeface="Arial" pitchFamily="34" charset="0"/>
                <a:cs typeface="Arial" pitchFamily="34" charset="0"/>
              </a:rPr>
              <a:t>Meaningful conversations </a:t>
            </a:r>
            <a:r>
              <a:rPr lang="en-US" sz="1200" kern="1200" dirty="0" smtClean="0">
                <a:solidFill>
                  <a:schemeClr val="tx1"/>
                </a:solidFill>
                <a:effectLst/>
                <a:latin typeface="Arial" pitchFamily="34" charset="0"/>
                <a:ea typeface="Arial" pitchFamily="34" charset="0"/>
                <a:cs typeface="Arial" pitchFamily="34" charset="0"/>
              </a:rPr>
              <a:t>– All of these things will be brought to life</a:t>
            </a:r>
            <a:r>
              <a:rPr lang="en-US" sz="1200" kern="1200" baseline="0" dirty="0" smtClean="0">
                <a:solidFill>
                  <a:schemeClr val="tx1"/>
                </a:solidFill>
                <a:effectLst/>
                <a:latin typeface="Arial" pitchFamily="34" charset="0"/>
                <a:ea typeface="Arial" pitchFamily="34" charset="0"/>
                <a:cs typeface="Arial" pitchFamily="34" charset="0"/>
              </a:rPr>
              <a:t> through meaningful conversations. </a:t>
            </a:r>
            <a:r>
              <a:rPr lang="en-US" sz="1200" kern="1200" dirty="0" smtClean="0">
                <a:solidFill>
                  <a:schemeClr val="tx1"/>
                </a:solidFill>
                <a:effectLst/>
                <a:latin typeface="Arial" pitchFamily="34" charset="0"/>
                <a:ea typeface="Arial" pitchFamily="34" charset="0"/>
                <a:cs typeface="Arial" pitchFamily="34" charset="0"/>
              </a:rPr>
              <a:t>An employee must be able to say “</a:t>
            </a:r>
            <a:r>
              <a:rPr lang="en-US" sz="1200" i="1" kern="1200" dirty="0" smtClean="0">
                <a:solidFill>
                  <a:schemeClr val="tx1"/>
                </a:solidFill>
                <a:effectLst/>
                <a:latin typeface="Arial" pitchFamily="34" charset="0"/>
                <a:ea typeface="Arial" pitchFamily="34" charset="0"/>
                <a:cs typeface="Arial" pitchFamily="34" charset="0"/>
              </a:rPr>
              <a:t>I feel supported and am motivated to help others</a:t>
            </a:r>
            <a:r>
              <a:rPr lang="en-US" sz="1200" kern="1200" dirty="0" smtClean="0">
                <a:solidFill>
                  <a:schemeClr val="tx1"/>
                </a:solidFill>
                <a:effectLst/>
                <a:latin typeface="Arial" pitchFamily="34" charset="0"/>
                <a:ea typeface="Arial" pitchFamily="34" charset="0"/>
                <a:cs typeface="Arial" pitchFamily="34" charset="0"/>
              </a:rPr>
              <a:t>”.  We will:</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Receive </a:t>
            </a:r>
            <a:r>
              <a:rPr lang="en-US" sz="1200" b="1" kern="1200" dirty="0" smtClean="0">
                <a:solidFill>
                  <a:schemeClr val="tx1"/>
                </a:solidFill>
                <a:effectLst/>
                <a:latin typeface="Arial" pitchFamily="34" charset="0"/>
                <a:ea typeface="Arial" pitchFamily="34" charset="0"/>
                <a:cs typeface="Arial" pitchFamily="34" charset="0"/>
              </a:rPr>
              <a:t>strengths-based, real time coaching on our performance</a:t>
            </a:r>
            <a:r>
              <a:rPr lang="en-US" sz="1200" kern="1200" dirty="0" smtClean="0">
                <a:solidFill>
                  <a:schemeClr val="tx1"/>
                </a:solidFill>
                <a:effectLst/>
                <a:latin typeface="Arial" pitchFamily="34" charset="0"/>
                <a:ea typeface="Arial" pitchFamily="34" charset="0"/>
                <a:cs typeface="Arial" pitchFamily="34" charset="0"/>
              </a:rPr>
              <a:t>. This is where the heart of our behavioral change and skill building will need to come. Yes we can build tools and technology to support this – but this is about culture, about role-modeling – about feeling the value of true people development. </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kern="1200" dirty="0" smtClean="0">
                <a:solidFill>
                  <a:schemeClr val="tx1"/>
                </a:solidFill>
                <a:effectLst/>
                <a:latin typeface="Arial" pitchFamily="34" charset="0"/>
                <a:ea typeface="Arial" pitchFamily="34" charset="0"/>
                <a:cs typeface="Arial" pitchFamily="34" charset="0"/>
              </a:rPr>
              <a:t>Build </a:t>
            </a:r>
            <a:r>
              <a:rPr lang="en-US" sz="1200" b="1" kern="1200" dirty="0" smtClean="0">
                <a:solidFill>
                  <a:schemeClr val="tx1"/>
                </a:solidFill>
                <a:effectLst/>
                <a:latin typeface="Arial" pitchFamily="34" charset="0"/>
                <a:ea typeface="Arial" pitchFamily="34" charset="0"/>
                <a:cs typeface="Arial" pitchFamily="34" charset="0"/>
              </a:rPr>
              <a:t>trust-based relationships</a:t>
            </a:r>
            <a:r>
              <a:rPr lang="en-US" sz="1200" kern="1200" dirty="0" smtClean="0">
                <a:solidFill>
                  <a:schemeClr val="tx1"/>
                </a:solidFill>
                <a:effectLst/>
                <a:latin typeface="Arial" pitchFamily="34" charset="0"/>
                <a:ea typeface="Arial" pitchFamily="34" charset="0"/>
                <a:cs typeface="Arial" pitchFamily="34" charset="0"/>
              </a:rPr>
              <a:t>. Through the focus on the individual and the team, without the pressure of an end of year peer-to-peer comparison, we have a real opportunity to get to know each other as people and create trust-based environment where coaching can be comfortable.</a:t>
            </a:r>
            <a:endParaRPr lang="en-US" sz="1050" kern="1200" dirty="0" smtClean="0">
              <a:solidFill>
                <a:schemeClr val="tx1"/>
              </a:solidFill>
              <a:effectLst/>
              <a:latin typeface="Arial" pitchFamily="34" charset="0"/>
              <a:ea typeface="Arial" pitchFamily="34" charset="0"/>
              <a:cs typeface="Arial" pitchFamily="34" charset="0"/>
            </a:endParaRPr>
          </a:p>
          <a:p>
            <a:pPr marL="171450" lvl="0" indent="-171450">
              <a:buFont typeface="Arial" panose="020B0604020202020204" pitchFamily="34" charset="0"/>
              <a:buChar char="•"/>
            </a:pPr>
            <a:r>
              <a:rPr lang="en-US" sz="1200" b="1" kern="1200" dirty="0" smtClean="0">
                <a:solidFill>
                  <a:schemeClr val="tx1"/>
                </a:solidFill>
                <a:effectLst/>
                <a:latin typeface="Arial" pitchFamily="34" charset="0"/>
                <a:ea typeface="Arial" pitchFamily="34" charset="0"/>
                <a:cs typeface="Arial" pitchFamily="34" charset="0"/>
              </a:rPr>
              <a:t>Recognize and celebrate achievements</a:t>
            </a:r>
            <a:r>
              <a:rPr lang="en-US" sz="1200" kern="1200" dirty="0" smtClean="0">
                <a:solidFill>
                  <a:schemeClr val="tx1"/>
                </a:solidFill>
                <a:effectLst/>
                <a:latin typeface="Arial" pitchFamily="34" charset="0"/>
                <a:ea typeface="Arial" pitchFamily="34" charset="0"/>
                <a:cs typeface="Arial" pitchFamily="34" charset="0"/>
              </a:rPr>
              <a:t>. We know from research and our own experience that positive work environments create the best place to achieve the highest performance.</a:t>
            </a:r>
          </a:p>
          <a:p>
            <a:pPr marL="171450" lvl="0" indent="-171450">
              <a:buFont typeface="Arial" panose="020B0604020202020204" pitchFamily="34" charset="0"/>
              <a:buChar char="•"/>
            </a:pPr>
            <a:endParaRPr lang="en-US" sz="1200" kern="1200" dirty="0" smtClean="0">
              <a:solidFill>
                <a:schemeClr val="tx1"/>
              </a:solidFill>
              <a:effectLst/>
              <a:latin typeface="Arial" pitchFamily="34" charset="0"/>
              <a:ea typeface="Arial" pitchFamily="34" charset="0"/>
              <a:cs typeface="Arial" pitchFamily="34" charset="0"/>
            </a:endParaRPr>
          </a:p>
          <a:p>
            <a:pPr marL="0" lvl="0" indent="0">
              <a:buFont typeface="Arial" panose="020B0604020202020204" pitchFamily="34" charset="0"/>
              <a:buNone/>
            </a:pPr>
            <a:r>
              <a:rPr lang="en-US" sz="1200" kern="1200" dirty="0" smtClean="0">
                <a:solidFill>
                  <a:schemeClr val="tx1"/>
                </a:solidFill>
                <a:effectLst/>
                <a:latin typeface="Arial" pitchFamily="34" charset="0"/>
                <a:ea typeface="Arial" pitchFamily="34" charset="0"/>
                <a:cs typeface="Arial" pitchFamily="34" charset="0"/>
              </a:rPr>
              <a:t>This</a:t>
            </a:r>
            <a:r>
              <a:rPr lang="en-US" sz="1200" kern="1200" baseline="0" dirty="0" smtClean="0">
                <a:solidFill>
                  <a:schemeClr val="tx1"/>
                </a:solidFill>
                <a:effectLst/>
                <a:latin typeface="Arial" pitchFamily="34" charset="0"/>
                <a:ea typeface="Arial" pitchFamily="34" charset="0"/>
                <a:cs typeface="Arial" pitchFamily="34" charset="0"/>
              </a:rPr>
              <a:t> is the performance achievement adventure!</a:t>
            </a:r>
            <a:endParaRPr lang="en-US" sz="1050" kern="1200" dirty="0" smtClean="0">
              <a:solidFill>
                <a:schemeClr val="tx1"/>
              </a:solidFill>
              <a:effectLst/>
              <a:latin typeface="Arial" pitchFamily="34" charset="0"/>
              <a:ea typeface="Arial" pitchFamily="34" charset="0"/>
              <a:cs typeface="Arial" pitchFamily="34" charset="0"/>
            </a:endParaRPr>
          </a:p>
        </p:txBody>
      </p:sp>
    </p:spTree>
    <p:extLst>
      <p:ext uri="{BB962C8B-B14F-4D97-AF65-F5344CB8AC3E}">
        <p14:creationId xmlns:p14="http://schemas.microsoft.com/office/powerpoint/2010/main" val="3103346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effectLst/>
                <a:latin typeface="Arial" pitchFamily="34" charset="0"/>
                <a:ea typeface="Arial" pitchFamily="34" charset="0"/>
                <a:cs typeface="Arial" pitchFamily="34" charset="0"/>
              </a:rPr>
              <a:t>To achieve our best performance, we need to know what is expected of us, apply our strengths in the best way to meet those expectations, and have ongoing conversations about how we’re doing. From the clarity of knowing what’s expected of us, we then focus on what’s most important to make the greatest impact for ourselves and for the business. This is what setting priorities is all about. </a:t>
            </a:r>
          </a:p>
          <a:p>
            <a:r>
              <a:rPr lang="en-US" sz="1200" kern="1200" dirty="0" smtClean="0">
                <a:solidFill>
                  <a:schemeClr val="tx1"/>
                </a:solidFill>
                <a:effectLst/>
                <a:latin typeface="Arial" pitchFamily="34" charset="0"/>
                <a:ea typeface="Arial" pitchFamily="34" charset="0"/>
                <a:cs typeface="Arial" pitchFamily="34" charset="0"/>
              </a:rPr>
              <a:t> </a:t>
            </a:r>
          </a:p>
          <a:p>
            <a:r>
              <a:rPr lang="en-US" sz="1200" kern="1200" dirty="0" smtClean="0">
                <a:solidFill>
                  <a:schemeClr val="tx1"/>
                </a:solidFill>
                <a:effectLst/>
                <a:latin typeface="Arial" pitchFamily="34" charset="0"/>
                <a:ea typeface="Arial" pitchFamily="34" charset="0"/>
                <a:cs typeface="Arial" pitchFamily="34" charset="0"/>
              </a:rPr>
              <a:t>Priorities can be anything that needs to be top of mind, including things related to my role or my own development, and they help organize our thinking and where we spend our energy.</a:t>
            </a:r>
          </a:p>
          <a:p>
            <a:r>
              <a:rPr lang="en-US" sz="1200" kern="1200" dirty="0" smtClean="0">
                <a:solidFill>
                  <a:schemeClr val="tx1"/>
                </a:solidFill>
                <a:effectLst/>
                <a:latin typeface="Arial" pitchFamily="34" charset="0"/>
                <a:ea typeface="Arial" pitchFamily="34" charset="0"/>
                <a:cs typeface="Arial" pitchFamily="34" charset="0"/>
              </a:rPr>
              <a:t> </a:t>
            </a:r>
          </a:p>
          <a:p>
            <a:r>
              <a:rPr lang="en-US" sz="1200" kern="1200" dirty="0" smtClean="0">
                <a:solidFill>
                  <a:schemeClr val="tx1"/>
                </a:solidFill>
                <a:effectLst/>
                <a:latin typeface="Arial" pitchFamily="34" charset="0"/>
                <a:ea typeface="Arial" pitchFamily="34" charset="0"/>
                <a:cs typeface="Arial" pitchFamily="34" charset="0"/>
              </a:rPr>
              <a:t>To determine our own priorities, first we need to understand what our business or team needs us accomplish to be successful. Then we consider our own strengths and aspirations for ourselves. With all of this in mind, we determine a small and manageable set of priorities – typically between 3-5 – that reflect our current focus, but that evolve as expectations change or as we change roles or projects. These priorities are dynamic and reflect the natural changes in our work. They are also the basis upon which we get input/feedback about how we are doing from our team members, supervisors and career counselors.</a:t>
            </a:r>
          </a:p>
          <a:p>
            <a:r>
              <a:rPr lang="en-US" sz="1200" kern="1200" dirty="0" smtClean="0">
                <a:solidFill>
                  <a:schemeClr val="tx1"/>
                </a:solidFill>
                <a:effectLst/>
                <a:latin typeface="Arial" pitchFamily="34" charset="0"/>
                <a:ea typeface="Arial" pitchFamily="34" charset="0"/>
                <a:cs typeface="Arial" pitchFamily="34" charset="0"/>
              </a:rPr>
              <a:t> </a:t>
            </a:r>
          </a:p>
          <a:p>
            <a:r>
              <a:rPr lang="en-US" sz="1200" kern="1200" dirty="0" smtClean="0">
                <a:solidFill>
                  <a:schemeClr val="tx1"/>
                </a:solidFill>
                <a:effectLst/>
                <a:latin typeface="Arial" pitchFamily="34" charset="0"/>
                <a:ea typeface="Arial" pitchFamily="34" charset="0"/>
                <a:cs typeface="Arial" pitchFamily="34" charset="0"/>
              </a:rPr>
              <a:t>Sharing priorities through ongoing conversation with each other brings even more clarity. This helps us make connections with each other to understand how our work comes together and how we can help each other in achieving broader goals.</a:t>
            </a:r>
          </a:p>
          <a:p>
            <a:r>
              <a:rPr lang="en-US" sz="1200" kern="1200" dirty="0" smtClean="0">
                <a:solidFill>
                  <a:schemeClr val="tx1"/>
                </a:solidFill>
                <a:effectLst/>
                <a:latin typeface="Arial" pitchFamily="34" charset="0"/>
                <a:ea typeface="Arial" pitchFamily="34" charset="0"/>
                <a:cs typeface="Arial" pitchFamily="34" charset="0"/>
              </a:rPr>
              <a:t> </a:t>
            </a:r>
          </a:p>
          <a:p>
            <a:r>
              <a:rPr lang="en-US" sz="1200" kern="1200" dirty="0" smtClean="0">
                <a:solidFill>
                  <a:schemeClr val="tx1"/>
                </a:solidFill>
                <a:effectLst/>
                <a:latin typeface="Arial" pitchFamily="34" charset="0"/>
                <a:ea typeface="Arial" pitchFamily="34" charset="0"/>
                <a:cs typeface="Arial" pitchFamily="34" charset="0"/>
              </a:rPr>
              <a:t>One question you might ask is how my specific metrics for my role play into all of this? Many roles have specific expectations or metrics that need to be met – like a sales target or a quality metric. These are part of your expectations that help set context for defining your priorities. If you have metrics associated with your role, you should have received those from your business or project lead, and later this fiscal year they will be able to be captured in a new tool.</a:t>
            </a:r>
          </a:p>
          <a:p>
            <a:r>
              <a:rPr lang="en-US" sz="1200" kern="1200" dirty="0" smtClean="0">
                <a:solidFill>
                  <a:schemeClr val="tx1"/>
                </a:solidFill>
                <a:effectLst/>
                <a:latin typeface="Arial" pitchFamily="34" charset="0"/>
                <a:ea typeface="Arial" pitchFamily="34" charset="0"/>
                <a:cs typeface="Arial" pitchFamily="34" charset="0"/>
              </a:rPr>
              <a:t> </a:t>
            </a:r>
          </a:p>
          <a:p>
            <a:r>
              <a:rPr lang="en-US" sz="1200" kern="1200" dirty="0" smtClean="0">
                <a:solidFill>
                  <a:schemeClr val="tx1"/>
                </a:solidFill>
                <a:effectLst/>
                <a:latin typeface="Arial" pitchFamily="34" charset="0"/>
                <a:ea typeface="Arial" pitchFamily="34" charset="0"/>
                <a:cs typeface="Arial" pitchFamily="34" charset="0"/>
              </a:rPr>
              <a:t>There is a new site that supports capturing and revisiting priorities in a simple way that is available now for early adopters of Performance Achievement and for Managing Directors and will be ready for all of Accenture in January. While the tool will help support you, remember to keep the conversation going – regularly </a:t>
            </a:r>
            <a:r>
              <a:rPr lang="en-US" sz="1200" b="1" u="sng" kern="1200" dirty="0" smtClean="0">
                <a:solidFill>
                  <a:schemeClr val="tx1"/>
                </a:solidFill>
                <a:effectLst/>
                <a:latin typeface="Arial" pitchFamily="34" charset="0"/>
                <a:ea typeface="Arial" pitchFamily="34" charset="0"/>
                <a:cs typeface="Arial" pitchFamily="34" charset="0"/>
              </a:rPr>
              <a:t>talking</a:t>
            </a:r>
            <a:r>
              <a:rPr lang="en-US" sz="1200" kern="1200" dirty="0" smtClean="0">
                <a:solidFill>
                  <a:schemeClr val="tx1"/>
                </a:solidFill>
                <a:effectLst/>
                <a:latin typeface="Arial" pitchFamily="34" charset="0"/>
                <a:ea typeface="Arial" pitchFamily="34" charset="0"/>
                <a:cs typeface="Arial" pitchFamily="34" charset="0"/>
              </a:rPr>
              <a:t> about your priorities and how you’re making progress is key to driving performance.</a:t>
            </a:r>
          </a:p>
        </p:txBody>
      </p:sp>
    </p:spTree>
    <p:extLst>
      <p:ext uri="{BB962C8B-B14F-4D97-AF65-F5344CB8AC3E}">
        <p14:creationId xmlns:p14="http://schemas.microsoft.com/office/powerpoint/2010/main" val="19702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will priorities be used?</a:t>
            </a:r>
          </a:p>
          <a:p>
            <a:pPr marL="171450" indent="-171450">
              <a:buFont typeface="Arial" panose="020B0604020202020204" pitchFamily="34" charset="0"/>
              <a:buChar char="•"/>
            </a:pPr>
            <a:r>
              <a:rPr lang="en-US" dirty="0" smtClean="0"/>
              <a:t>On</a:t>
            </a:r>
            <a:r>
              <a:rPr lang="en-US" baseline="0" dirty="0" smtClean="0"/>
              <a:t> the previous slide we shared that priorities will be used to focus you on the right things to make the greatest impact.</a:t>
            </a:r>
          </a:p>
          <a:p>
            <a:pPr marL="171450" indent="-171450">
              <a:buFont typeface="Arial" panose="020B0604020202020204" pitchFamily="34" charset="0"/>
              <a:buChar char="•"/>
            </a:pPr>
            <a:r>
              <a:rPr lang="en-US" dirty="0" smtClean="0"/>
              <a:t>They</a:t>
            </a:r>
            <a:r>
              <a:rPr lang="en-US" baseline="0" dirty="0" smtClean="0"/>
              <a:t> will also be used to highlight your talent actions that need to be a priority. For example, if I have a talent action to expand my leadership presence, I would make that a priority to give it the necessary attention and the structure to associate it with a completion date to ensure I make progress against it.</a:t>
            </a:r>
          </a:p>
          <a:p>
            <a:pPr marL="171450" indent="-171450">
              <a:buFont typeface="Arial" panose="020B0604020202020204" pitchFamily="34" charset="0"/>
              <a:buChar char="•"/>
            </a:pPr>
            <a:r>
              <a:rPr lang="en-US" baseline="0" dirty="0" smtClean="0"/>
              <a:t>Priorities will also drive performance conversations:</a:t>
            </a:r>
          </a:p>
          <a:p>
            <a:pPr marL="628650" lvl="1" indent="-171450">
              <a:buFont typeface="Arial" panose="020B0604020202020204" pitchFamily="34" charset="0"/>
              <a:buChar char="•"/>
            </a:pPr>
            <a:r>
              <a:rPr lang="en-US" baseline="0" dirty="0" smtClean="0"/>
              <a:t>By providing a framework for discussing how progress is being made against priorities</a:t>
            </a:r>
          </a:p>
          <a:p>
            <a:pPr marL="628650" lvl="1" indent="-171450">
              <a:buFont typeface="Arial" panose="020B0604020202020204" pitchFamily="34" charset="0"/>
              <a:buChar char="•"/>
            </a:pPr>
            <a:r>
              <a:rPr lang="en-US" baseline="0" dirty="0" smtClean="0"/>
              <a:t>When a priority is completed, there will be a simple way that the individual can reflect how they did against the priority (see questions on slide) and then the reviewer of the priority can comment with their view of how the individual did. This feedback about how a priority was achieved (or not, in some cases) will be an input to talent discussions where there will be recommended next steps for the individual to continue to grow.</a:t>
            </a:r>
          </a:p>
          <a:p>
            <a:pPr marL="628650" lvl="1" indent="-171450">
              <a:buFont typeface="Arial" panose="020B0604020202020204" pitchFamily="34" charset="0"/>
              <a:buChar char="•"/>
            </a:pPr>
            <a:endParaRPr lang="en-US" baseline="0" dirty="0" smtClean="0"/>
          </a:p>
          <a:p>
            <a:endParaRPr lang="en-US" baseline="0" dirty="0" smtClean="0"/>
          </a:p>
          <a:p>
            <a:pPr marL="628650" lvl="1" indent="-171450">
              <a:buFont typeface="Arial" panose="020B0604020202020204" pitchFamily="34" charset="0"/>
              <a:buChar char="•"/>
            </a:pPr>
            <a:endParaRPr lang="en-US" baseline="0" dirty="0" smtClean="0"/>
          </a:p>
          <a:p>
            <a:pPr marL="628650" lvl="1" indent="-171450">
              <a:buFont typeface="Arial" panose="020B0604020202020204" pitchFamily="34" charset="0"/>
              <a:buChar char="•"/>
            </a:pPr>
            <a:endParaRPr lang="en-US" baseline="0" dirty="0" smtClean="0"/>
          </a:p>
          <a:p>
            <a:pPr marL="628650"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941536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Go to: https://connectedlearning.accenture.com/learningboard/23832-performance-achievement-know-yourself-learning-board</a:t>
            </a:r>
          </a:p>
          <a:p>
            <a:endParaRPr lang="en-US" dirty="0" smtClean="0"/>
          </a:p>
          <a:p>
            <a:r>
              <a:rPr lang="en-US" dirty="0" smtClean="0"/>
              <a:t>Play</a:t>
            </a:r>
            <a:r>
              <a:rPr lang="en-US" baseline="0" dirty="0" smtClean="0"/>
              <a:t> Board 5: </a:t>
            </a:r>
            <a:r>
              <a:rPr lang="en-US" b="1" dirty="0" smtClean="0">
                <a:effectLst/>
                <a:hlinkClick r:id="rId3"/>
              </a:rPr>
              <a:t>Inside Performance Achievement: Strengths and Priorities</a:t>
            </a:r>
            <a:endParaRPr lang="en-US" dirty="0"/>
          </a:p>
        </p:txBody>
      </p:sp>
      <p:sp>
        <p:nvSpPr>
          <p:cNvPr id="4" name="Slide Number Placeholder 3"/>
          <p:cNvSpPr>
            <a:spLocks noGrp="1"/>
          </p:cNvSpPr>
          <p:nvPr>
            <p:ph type="sldNum" sz="quarter" idx="10"/>
          </p:nvPr>
        </p:nvSpPr>
        <p:spPr/>
        <p:txBody>
          <a:bodyPr/>
          <a:lstStyle/>
          <a:p>
            <a:fld id="{F33E5E7E-64D5-4EF8-8D23-B922AB0F54E4}" type="slidenum">
              <a:rPr lang="en-US" smtClean="0"/>
              <a:t>15</a:t>
            </a:fld>
            <a:endParaRPr lang="en-US"/>
          </a:p>
        </p:txBody>
      </p:sp>
    </p:spTree>
    <p:extLst>
      <p:ext uri="{BB962C8B-B14F-4D97-AF65-F5344CB8AC3E}">
        <p14:creationId xmlns:p14="http://schemas.microsoft.com/office/powerpoint/2010/main" val="3379128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Priorities are defined in the new </a:t>
            </a:r>
            <a:r>
              <a:rPr lang="en-US" sz="1200" dirty="0" smtClean="0">
                <a:hlinkClick r:id="rId3"/>
              </a:rPr>
              <a:t>Performance Achievement Tool</a:t>
            </a:r>
            <a:r>
              <a:rPr lang="en-US" sz="120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baseline="0" dirty="0" smtClean="0"/>
              <a:t>The three inputs for setting our priorities are: Role expectations, business needs, and individual aspirations.</a:t>
            </a:r>
            <a:endParaRPr lang="en-US" sz="1200" b="1" dirty="0" smtClean="0"/>
          </a:p>
          <a:p>
            <a:endParaRPr lang="en-US" sz="1200"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rPr>
              <a:t>To determine our own priorities, first we need to understand what our business needs us to accomplish to be successful as an organization. This includes role expectations and business</a:t>
            </a:r>
            <a:r>
              <a:rPr lang="en-US" sz="1200" kern="1200" baseline="0" dirty="0" smtClean="0">
                <a:solidFill>
                  <a:schemeClr val="tx1"/>
                </a:solidFill>
                <a:effectLst/>
              </a:rPr>
              <a:t> goals and targets.</a:t>
            </a:r>
            <a:endParaRPr lang="en-US" sz="1200" kern="1200" dirty="0" smtClean="0">
              <a:solidFill>
                <a:schemeClr val="tx1"/>
              </a:solidFill>
              <a:effectLst/>
            </a:endParaRPr>
          </a:p>
          <a:p>
            <a:endParaRPr lang="en-US" sz="1200" dirty="0" smtClean="0"/>
          </a:p>
          <a:p>
            <a:r>
              <a:rPr lang="en-US" sz="1200" b="1" dirty="0" smtClean="0"/>
              <a:t>Role Expectations: </a:t>
            </a:r>
            <a:r>
              <a:rPr lang="en-US" sz="1200" dirty="0" smtClean="0"/>
              <a:t>W</a:t>
            </a:r>
            <a:r>
              <a:rPr lang="en-US" sz="1200" kern="1200" baseline="0" dirty="0" smtClean="0">
                <a:solidFill>
                  <a:schemeClr val="tx1"/>
                </a:solidFill>
                <a:effectLst/>
              </a:rPr>
              <a:t>hat are your responsibilities and what specific metrics need to be met, </a:t>
            </a:r>
            <a:r>
              <a:rPr lang="en-US" sz="1200" kern="1200" dirty="0" smtClean="0">
                <a:solidFill>
                  <a:schemeClr val="tx1"/>
                </a:solidFill>
                <a:effectLst/>
              </a:rPr>
              <a:t>like a sales target or a quality metric,</a:t>
            </a:r>
            <a:r>
              <a:rPr lang="en-US" sz="1200" kern="1200" baseline="0" dirty="0" smtClean="0">
                <a:solidFill>
                  <a:schemeClr val="tx1"/>
                </a:solidFill>
                <a:effectLst/>
              </a:rPr>
              <a:t> need to deliver x number of training sessions or improve retention rate by 10%</a:t>
            </a:r>
            <a:r>
              <a:rPr lang="en-US" sz="1200" kern="1200" dirty="0" smtClean="0">
                <a:solidFill>
                  <a:schemeClr val="tx1"/>
                </a:solidFill>
                <a:effectLst/>
              </a:rPr>
              <a:t>? These are part of your expectations that help set context for defining your priorities. </a:t>
            </a:r>
          </a:p>
          <a:p>
            <a:endParaRPr lang="en-US" sz="1200" kern="1200" dirty="0" smtClean="0">
              <a:solidFill>
                <a:schemeClr val="tx1"/>
              </a:solidFill>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rPr>
              <a:t>Team and Business Needs:</a:t>
            </a:r>
            <a:r>
              <a:rPr lang="en-US" sz="1200" b="1" kern="1200" baseline="0" dirty="0" smtClean="0">
                <a:solidFill>
                  <a:schemeClr val="tx1"/>
                </a:solidFill>
                <a:effectLst/>
              </a:rPr>
              <a:t> </a:t>
            </a:r>
            <a:r>
              <a:rPr lang="en-US" sz="1200" kern="1200" dirty="0" smtClean="0">
                <a:solidFill>
                  <a:schemeClr val="tx1"/>
                </a:solidFill>
                <a:effectLst/>
              </a:rPr>
              <a:t>This also includes our team and business goals and targets. </a:t>
            </a:r>
            <a:r>
              <a:rPr lang="en-US" sz="1200" baseline="0" dirty="0" smtClean="0"/>
              <a:t>Each business defines its goals and targets for the year ahead.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aseline="0" dirty="0" smtClean="0"/>
              <a:t>Leadership uses that context, in addition to the context of their role, to define their individual priorities and targets that will help achieve those overall business goals and targets.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aseline="0" dirty="0" smtClean="0"/>
              <a:t>We all then look to our leaders’ priorities to understand how our work and priorities connect to the bigger picture.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rPr>
              <a:t>This type of information will be available in the tool so you can keep in mind what</a:t>
            </a:r>
            <a:r>
              <a:rPr lang="en-US" sz="1200" kern="1200" baseline="0" dirty="0" smtClean="0">
                <a:solidFill>
                  <a:schemeClr val="tx1"/>
                </a:solidFill>
                <a:effectLst/>
              </a:rPr>
              <a:t> these broader expectations are and consider them when developing your priorities.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baseline="0" dirty="0" smtClean="0">
                <a:solidFill>
                  <a:schemeClr val="tx1"/>
                </a:solidFill>
                <a:effectLst/>
              </a:rPr>
              <a:t>Keep in mind that your priorities are not expected to match up directly with the business goals. All of the goals may not be relevant to you, or you may choose to focus on some over others. The key point is thinking about how the work you are doing and the priorities you are setting are contributing to the overall business goals.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aseline="0" dirty="0" smtClean="0"/>
              <a:t>In the end,  priorities are used to focus our energy and work for impact which will maximize our own performance, and ultimately, drive overall business performance. </a:t>
            </a:r>
            <a:endParaRPr lang="en-US" sz="1200" kern="1200" dirty="0" smtClean="0">
              <a:solidFill>
                <a:schemeClr val="tx1"/>
              </a:solidFill>
              <a:effectLst/>
            </a:endParaRPr>
          </a:p>
          <a:p>
            <a:endParaRPr lang="en-US" sz="1200" baseline="0" dirty="0" smtClean="0"/>
          </a:p>
          <a:p>
            <a:r>
              <a:rPr lang="en-US" sz="1200" b="1" baseline="0" dirty="0" smtClean="0"/>
              <a:t>Aspirations: </a:t>
            </a:r>
          </a:p>
          <a:p>
            <a:pPr marL="171450" indent="-171450">
              <a:buFont typeface="Arial" panose="020B0604020202020204" pitchFamily="34" charset="0"/>
              <a:buChar char="•"/>
            </a:pPr>
            <a:r>
              <a:rPr lang="en-US" sz="1200" b="0" kern="1200" baseline="0" dirty="0" smtClean="0">
                <a:solidFill>
                  <a:schemeClr val="tx1"/>
                </a:solidFill>
                <a:effectLst/>
              </a:rPr>
              <a:t>Our aspirations (and also our strengths) help us determine how we are going to deliver on our priorities. </a:t>
            </a:r>
          </a:p>
          <a:p>
            <a:pPr marL="171450" indent="-171450">
              <a:buFont typeface="Arial" panose="020B0604020202020204" pitchFamily="34" charset="0"/>
              <a:buChar char="•"/>
            </a:pPr>
            <a:r>
              <a:rPr lang="en-US" sz="1200" b="0" kern="1200" baseline="0" dirty="0" smtClean="0">
                <a:solidFill>
                  <a:schemeClr val="tx1"/>
                </a:solidFill>
                <a:effectLst/>
              </a:rPr>
              <a:t>As we consider the specific expectations of our roles, we reflect on how we can deliver those expectations in ways that use our strengths and develop ourselves further to advance us closer to our longer-term aspirations. </a:t>
            </a:r>
          </a:p>
          <a:p>
            <a:endParaRPr lang="en-US" sz="1200" b="1" kern="1200" baseline="0" dirty="0" smtClean="0">
              <a:solidFill>
                <a:schemeClr val="tx1"/>
              </a:solidFill>
              <a:effectLst/>
            </a:endParaRPr>
          </a:p>
          <a:p>
            <a:r>
              <a:rPr lang="en-US" sz="1200" kern="1200" baseline="0" dirty="0" smtClean="0">
                <a:solidFill>
                  <a:schemeClr val="tx1"/>
                </a:solidFill>
                <a:effectLst/>
              </a:rPr>
              <a:t>As we define our priorities, we consider </a:t>
            </a:r>
            <a:r>
              <a:rPr lang="en-US" sz="1200" kern="1200" dirty="0" smtClean="0">
                <a:solidFill>
                  <a:schemeClr val="tx1"/>
                </a:solidFill>
                <a:effectLst/>
              </a:rPr>
              <a:t>what we aspire</a:t>
            </a:r>
            <a:r>
              <a:rPr lang="en-US" sz="1200" kern="1200" baseline="0" dirty="0" smtClean="0">
                <a:solidFill>
                  <a:schemeClr val="tx1"/>
                </a:solidFill>
                <a:effectLst/>
              </a:rPr>
              <a:t> to do and/or achieve in the future, and how we plan to invest in our strengths to bring the best of ourselves to our work.</a:t>
            </a:r>
          </a:p>
          <a:p>
            <a:r>
              <a:rPr lang="en-US" sz="1200" kern="1200" dirty="0" smtClean="0">
                <a:solidFill>
                  <a:schemeClr val="tx1"/>
                </a:solidFill>
                <a:effectLst/>
              </a:rPr>
              <a:t>F</a:t>
            </a:r>
            <a:r>
              <a:rPr lang="en-US" sz="1200" kern="1200" baseline="0" dirty="0" smtClean="0">
                <a:solidFill>
                  <a:schemeClr val="tx1"/>
                </a:solidFill>
                <a:effectLst/>
              </a:rPr>
              <a:t>or instance:</a:t>
            </a:r>
          </a:p>
          <a:p>
            <a:pPr marL="171450" indent="-171450">
              <a:buFont typeface="Arial" panose="020B0604020202020204" pitchFamily="34" charset="0"/>
              <a:buChar char="•"/>
            </a:pPr>
            <a:r>
              <a:rPr lang="en-US" sz="1200" kern="1200" baseline="0" dirty="0" smtClean="0">
                <a:solidFill>
                  <a:schemeClr val="tx1"/>
                </a:solidFill>
                <a:effectLst/>
              </a:rPr>
              <a:t>Is there a new responsibility you are eager to take on, or is a promotion in your sights? What skills do you need to build or connections do you need to make to get there?</a:t>
            </a:r>
          </a:p>
          <a:p>
            <a:pPr marL="171450" indent="-171450">
              <a:buFont typeface="Arial" panose="020B0604020202020204" pitchFamily="34" charset="0"/>
              <a:buChar char="•"/>
            </a:pPr>
            <a:r>
              <a:rPr lang="en-US" sz="1200" kern="1200" baseline="0" dirty="0" smtClean="0">
                <a:solidFill>
                  <a:schemeClr val="tx1"/>
                </a:solidFill>
                <a:effectLst/>
              </a:rPr>
              <a:t>Is there a different role you are aspiring to? Are you interested in a cross-border assignment or working on a particular team? </a:t>
            </a:r>
          </a:p>
          <a:p>
            <a:pPr marL="171450" indent="-171450">
              <a:buFont typeface="Arial" panose="020B0604020202020204" pitchFamily="34" charset="0"/>
              <a:buChar char="•"/>
            </a:pPr>
            <a:r>
              <a:rPr lang="en-US" sz="1200" kern="1200" baseline="0" dirty="0" smtClean="0">
                <a:solidFill>
                  <a:schemeClr val="tx1"/>
                </a:solidFill>
                <a:effectLst/>
              </a:rPr>
              <a:t>Are you looking to become known as an expert in a certain tool, industry or process?</a:t>
            </a:r>
          </a:p>
          <a:p>
            <a:pPr marL="171450" indent="-171450">
              <a:buFont typeface="Arial" panose="020B0604020202020204" pitchFamily="34" charset="0"/>
              <a:buChar char="•"/>
            </a:pPr>
            <a:r>
              <a:rPr lang="en-US" sz="1200" kern="1200" baseline="0" dirty="0" smtClean="0">
                <a:solidFill>
                  <a:schemeClr val="tx1"/>
                </a:solidFill>
                <a:effectLst/>
              </a:rPr>
              <a:t>Do you want to increase your name recognition and exposure to leadership?</a:t>
            </a:r>
          </a:p>
          <a:p>
            <a:pPr marL="171450" indent="-171450">
              <a:buFont typeface="Arial" panose="020B0604020202020204" pitchFamily="34" charset="0"/>
              <a:buChar char="•"/>
            </a:pPr>
            <a:r>
              <a:rPr lang="en-US" sz="1200" kern="1200" baseline="0" dirty="0" smtClean="0">
                <a:solidFill>
                  <a:schemeClr val="tx1"/>
                </a:solidFill>
                <a:effectLst/>
              </a:rPr>
              <a:t>Do you want to get some sort of industry certification, win an industry award, or be published?</a:t>
            </a:r>
          </a:p>
          <a:p>
            <a:pPr marL="171450" indent="-171450">
              <a:buFont typeface="Arial" panose="020B0604020202020204" pitchFamily="34" charset="0"/>
              <a:buChar char="•"/>
            </a:pPr>
            <a:r>
              <a:rPr lang="en-US" sz="1200" kern="1200" baseline="0" dirty="0" smtClean="0">
                <a:solidFill>
                  <a:schemeClr val="tx1"/>
                </a:solidFill>
                <a:effectLst/>
              </a:rPr>
              <a:t>Are you looking to get more involved in a certain area, like knowledge sharing, people development, or mentoring?</a:t>
            </a:r>
            <a:endParaRPr lang="en-US" dirty="0" smtClean="0"/>
          </a:p>
        </p:txBody>
      </p:sp>
    </p:spTree>
    <p:extLst>
      <p:ext uri="{BB962C8B-B14F-4D97-AF65-F5344CB8AC3E}">
        <p14:creationId xmlns:p14="http://schemas.microsoft.com/office/powerpoint/2010/main" val="238771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&gt;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During this time, the instructor should be able to do the following:</a:t>
            </a:r>
          </a:p>
          <a:p>
            <a:r>
              <a:rPr lang="en-US" sz="1200" kern="1200" dirty="0" smtClean="0">
                <a:solidFill>
                  <a:schemeClr val="tx1"/>
                </a:solidFill>
                <a:effectLst/>
                <a:latin typeface="+mn-lt"/>
                <a:ea typeface="+mn-ea"/>
                <a:cs typeface="+mn-cs"/>
              </a:rPr>
              <a:t>o   Give a quick tour of the actual Performance Achievement site.</a:t>
            </a:r>
          </a:p>
          <a:p>
            <a:r>
              <a:rPr lang="en-US" sz="1200" kern="1200" dirty="0" smtClean="0">
                <a:solidFill>
                  <a:schemeClr val="tx1"/>
                </a:solidFill>
                <a:effectLst/>
                <a:latin typeface="+mn-lt"/>
                <a:ea typeface="+mn-ea"/>
                <a:cs typeface="+mn-cs"/>
              </a:rPr>
              <a:t>o    Show his own priorities page to give the participants an example of how it should look like.</a:t>
            </a:r>
          </a:p>
          <a:p>
            <a:r>
              <a:rPr lang="en-US" sz="1200" kern="1200" dirty="0" smtClean="0">
                <a:solidFill>
                  <a:schemeClr val="tx1"/>
                </a:solidFill>
                <a:effectLst/>
                <a:latin typeface="+mn-lt"/>
                <a:ea typeface="+mn-ea"/>
                <a:cs typeface="+mn-cs"/>
              </a:rPr>
              <a:t>o    Teach the participants how to add a priority.  At this point, the instructors may show the top 3 priorities drafted for their level and status, use them as examples. </a:t>
            </a:r>
          </a:p>
          <a:p>
            <a:r>
              <a:rPr lang="en-US" sz="1200" kern="1200" dirty="0" smtClean="0">
                <a:solidFill>
                  <a:schemeClr val="tx1"/>
                </a:solidFill>
                <a:effectLst/>
                <a:latin typeface="+mn-lt"/>
                <a:ea typeface="+mn-ea"/>
                <a:cs typeface="+mn-cs"/>
              </a:rPr>
              <a:t>o    Remind the participants that they are not limited to the top 3 priorities, they may add as they wish.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0879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slide showing some of</a:t>
            </a:r>
            <a:r>
              <a:rPr lang="en-US" baseline="0" dirty="0" smtClean="0"/>
              <a:t> the key priorities/ targets in Bench, where employees are expected to contribute as individuals by exhausting all possible means to be more deployable to projects.</a:t>
            </a:r>
          </a:p>
          <a:p>
            <a:endParaRPr lang="en-US" baseline="0" dirty="0" smtClean="0"/>
          </a:p>
          <a:p>
            <a:r>
              <a:rPr lang="en-US" baseline="0" dirty="0" smtClean="0"/>
              <a:t>For those in </a:t>
            </a:r>
            <a:r>
              <a:rPr lang="en-US" baseline="0" dirty="0" err="1" smtClean="0"/>
              <a:t>bootcamp</a:t>
            </a:r>
            <a:r>
              <a:rPr lang="en-US" baseline="0" dirty="0" smtClean="0"/>
              <a:t>, passing the initial and all subsequent trainings will be one of the major bases for regularization decision. Other considerations during probationary employee while in Bench are behavior as well as productivity, and project performance once deployed.</a:t>
            </a:r>
          </a:p>
          <a:p>
            <a:endParaRPr lang="en-US" baseline="0" dirty="0" smtClean="0"/>
          </a:p>
          <a:p>
            <a:r>
              <a:rPr lang="en-US" baseline="0" dirty="0" smtClean="0"/>
              <a:t>Target Completion</a:t>
            </a:r>
          </a:p>
          <a:p>
            <a:r>
              <a:rPr lang="en-US" baseline="0" dirty="0" smtClean="0"/>
              <a:t>Preliminary Bootcamp </a:t>
            </a:r>
          </a:p>
          <a:p>
            <a:r>
              <a:rPr lang="en-US" baseline="0" dirty="0" smtClean="0"/>
              <a:t>– inputting in the site (Day 1 to Day 3 max)</a:t>
            </a:r>
          </a:p>
          <a:p>
            <a:endParaRPr lang="en-US" baseline="0" dirty="0" smtClean="0"/>
          </a:p>
        </p:txBody>
      </p:sp>
      <p:sp>
        <p:nvSpPr>
          <p:cNvPr id="4" name="Slide Number Placeholder 3"/>
          <p:cNvSpPr>
            <a:spLocks noGrp="1"/>
          </p:cNvSpPr>
          <p:nvPr>
            <p:ph type="sldNum" sz="quarter" idx="10"/>
          </p:nvPr>
        </p:nvSpPr>
        <p:spPr/>
        <p:txBody>
          <a:bodyPr/>
          <a:lstStyle/>
          <a:p>
            <a:fld id="{F33E5E7E-64D5-4EF8-8D23-B922AB0F54E4}" type="slidenum">
              <a:rPr lang="en-US" smtClean="0"/>
              <a:t>18</a:t>
            </a:fld>
            <a:endParaRPr lang="en-US"/>
          </a:p>
        </p:txBody>
      </p:sp>
    </p:spTree>
    <p:extLst>
      <p:ext uri="{BB962C8B-B14F-4D97-AF65-F5344CB8AC3E}">
        <p14:creationId xmlns:p14="http://schemas.microsoft.com/office/powerpoint/2010/main" val="1889516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spcBef>
                <a:spcPts val="0"/>
              </a:spcBef>
              <a:spcAft>
                <a:spcPct val="0"/>
              </a:spcAft>
              <a:buClrTx/>
              <a:buSzTx/>
              <a:buFontTx/>
              <a:buNone/>
              <a:tabLst/>
              <a:defRPr/>
            </a:pPr>
            <a:r>
              <a:rPr lang="en-US" b="1" dirty="0" smtClean="0"/>
              <a:t>Summary (30 seconds)</a:t>
            </a:r>
          </a:p>
          <a:p>
            <a:pPr marL="0" marR="0" indent="0" algn="l" defTabSz="914400" rtl="0" eaLnBrk="0" fontAlgn="base" latinLnBrk="0" hangingPunct="0">
              <a:spcBef>
                <a:spcPts val="0"/>
              </a:spcBef>
              <a:spcAft>
                <a:spcPct val="0"/>
              </a:spcAft>
              <a:buClrTx/>
              <a:buSzTx/>
              <a:buFontTx/>
              <a:buNone/>
              <a:tabLst/>
              <a:defRPr/>
            </a:pPr>
            <a:endParaRPr lang="en-US" b="1" dirty="0" smtClean="0"/>
          </a:p>
          <a:p>
            <a:pPr marL="0" marR="0" indent="0" algn="l" defTabSz="914400" rtl="0" eaLnBrk="0" fontAlgn="base" latinLnBrk="0" hangingPunct="0">
              <a:spcBef>
                <a:spcPts val="0"/>
              </a:spcBef>
              <a:spcAft>
                <a:spcPct val="0"/>
              </a:spcAft>
              <a:buClrTx/>
              <a:buSzTx/>
              <a:buFontTx/>
              <a:buNone/>
              <a:tabLst/>
              <a:defRPr/>
            </a:pPr>
            <a:r>
              <a:rPr lang="en-US" b="1" dirty="0" smtClean="0"/>
              <a:t>Notes to faculty</a:t>
            </a:r>
            <a:endParaRPr lang="en-US" b="1" baseline="0" dirty="0" smtClean="0"/>
          </a:p>
          <a:p>
            <a:pPr>
              <a:spcBef>
                <a:spcPts val="0"/>
              </a:spcBef>
            </a:pPr>
            <a:r>
              <a:rPr lang="en-US" baseline="0" dirty="0" smtClean="0"/>
              <a:t>Highlight some of the resources available. Explain that the Know Yourself Learning Board should be the main resource for anyone looking for information, encourage participants to go there. You may share the link below for employees to navigate the site at their own pace.</a:t>
            </a:r>
          </a:p>
          <a:p>
            <a:pPr>
              <a:spcBef>
                <a:spcPts val="0"/>
              </a:spcBef>
            </a:pPr>
            <a:endParaRPr lang="en-US" baseline="0" dirty="0" smtClean="0"/>
          </a:p>
          <a:p>
            <a:r>
              <a:rPr lang="en-US" dirty="0" smtClean="0"/>
              <a:t>https://connectedlearning.accenture.com/learningboard/23832-performance-achievement-know-yourself-learning-board</a:t>
            </a:r>
          </a:p>
          <a:p>
            <a:endParaRPr lang="en-US" dirty="0" smtClean="0"/>
          </a:p>
          <a:p>
            <a:endParaRPr lang="en-US" dirty="0"/>
          </a:p>
        </p:txBody>
      </p:sp>
    </p:spTree>
    <p:extLst>
      <p:ext uri="{BB962C8B-B14F-4D97-AF65-F5344CB8AC3E}">
        <p14:creationId xmlns:p14="http://schemas.microsoft.com/office/powerpoint/2010/main" val="64398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WBS</a:t>
            </a:r>
            <a:r>
              <a:rPr lang="en-US" baseline="0" dirty="0" smtClean="0"/>
              <a:t> provided are specific to Center Bench ITP.</a:t>
            </a:r>
          </a:p>
          <a:p>
            <a:r>
              <a:rPr lang="en-US" b="1" baseline="0" dirty="0" smtClean="0">
                <a:solidFill>
                  <a:srgbClr val="FF0000"/>
                </a:solidFill>
              </a:rPr>
              <a:t>Please update where necessary.</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F33E5E7E-64D5-4EF8-8D23-B922AB0F54E4}" type="slidenum">
              <a:rPr lang="en-US" smtClean="0"/>
              <a:t>3</a:t>
            </a:fld>
            <a:endParaRPr lang="en-US"/>
          </a:p>
        </p:txBody>
      </p:sp>
    </p:spTree>
    <p:extLst>
      <p:ext uri="{BB962C8B-B14F-4D97-AF65-F5344CB8AC3E}">
        <p14:creationId xmlns:p14="http://schemas.microsoft.com/office/powerpoint/2010/main" val="2543920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Sick leave may be disapproved if employee</a:t>
            </a:r>
            <a:r>
              <a:rPr lang="en-US" baseline="0" dirty="0" smtClean="0"/>
              <a:t> failed to call </a:t>
            </a:r>
            <a:r>
              <a:rPr lang="en-US" baseline="0" dirty="0" err="1" smtClean="0"/>
              <a:t>Absencecare</a:t>
            </a:r>
            <a:r>
              <a:rPr lang="en-US" baseline="0" dirty="0" smtClean="0"/>
              <a:t> for advance notification, or to provide medical certificate as required.</a:t>
            </a:r>
            <a:endParaRPr lang="en-US" dirty="0"/>
          </a:p>
        </p:txBody>
      </p:sp>
      <p:sp>
        <p:nvSpPr>
          <p:cNvPr id="4" name="Slide Number Placeholder 3"/>
          <p:cNvSpPr>
            <a:spLocks noGrp="1"/>
          </p:cNvSpPr>
          <p:nvPr>
            <p:ph type="sldNum" sz="quarter" idx="10"/>
          </p:nvPr>
        </p:nvSpPr>
        <p:spPr/>
        <p:txBody>
          <a:bodyPr/>
          <a:lstStyle/>
          <a:p>
            <a:fld id="{F33E5E7E-64D5-4EF8-8D23-B922AB0F54E4}" type="slidenum">
              <a:rPr lang="en-US" smtClean="0"/>
              <a:t>4</a:t>
            </a:fld>
            <a:endParaRPr lang="en-US"/>
          </a:p>
        </p:txBody>
      </p:sp>
    </p:spTree>
    <p:extLst>
      <p:ext uri="{BB962C8B-B14F-4D97-AF65-F5344CB8AC3E}">
        <p14:creationId xmlns:p14="http://schemas.microsoft.com/office/powerpoint/2010/main" val="3115725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provisions</a:t>
            </a:r>
            <a:r>
              <a:rPr lang="en-US" baseline="0" dirty="0" smtClean="0"/>
              <a:t> are in our Code of Discipline (Accenture Discipline Policy 0093)</a:t>
            </a:r>
            <a:endParaRPr lang="en-US" dirty="0"/>
          </a:p>
        </p:txBody>
      </p:sp>
      <p:sp>
        <p:nvSpPr>
          <p:cNvPr id="4" name="Slide Number Placeholder 3"/>
          <p:cNvSpPr>
            <a:spLocks noGrp="1"/>
          </p:cNvSpPr>
          <p:nvPr>
            <p:ph type="sldNum" sz="quarter" idx="10"/>
          </p:nvPr>
        </p:nvSpPr>
        <p:spPr/>
        <p:txBody>
          <a:bodyPr/>
          <a:lstStyle/>
          <a:p>
            <a:fld id="{F33E5E7E-64D5-4EF8-8D23-B922AB0F54E4}" type="slidenum">
              <a:rPr lang="en-US" smtClean="0"/>
              <a:t>5</a:t>
            </a:fld>
            <a:endParaRPr lang="en-US"/>
          </a:p>
        </p:txBody>
      </p:sp>
    </p:spTree>
    <p:extLst>
      <p:ext uri="{BB962C8B-B14F-4D97-AF65-F5344CB8AC3E}">
        <p14:creationId xmlns:p14="http://schemas.microsoft.com/office/powerpoint/2010/main" val="112803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provisions</a:t>
            </a:r>
            <a:r>
              <a:rPr lang="en-US" baseline="0" dirty="0" smtClean="0"/>
              <a:t> are in our Code of Discipline (Accenture Discipline Policy 0093)</a:t>
            </a:r>
            <a:endParaRPr lang="en-US" dirty="0"/>
          </a:p>
        </p:txBody>
      </p:sp>
      <p:sp>
        <p:nvSpPr>
          <p:cNvPr id="4" name="Slide Number Placeholder 3"/>
          <p:cNvSpPr>
            <a:spLocks noGrp="1"/>
          </p:cNvSpPr>
          <p:nvPr>
            <p:ph type="sldNum" sz="quarter" idx="10"/>
          </p:nvPr>
        </p:nvSpPr>
        <p:spPr/>
        <p:txBody>
          <a:bodyPr/>
          <a:lstStyle/>
          <a:p>
            <a:fld id="{F33E5E7E-64D5-4EF8-8D23-B922AB0F54E4}" type="slidenum">
              <a:rPr lang="en-US" smtClean="0"/>
              <a:t>6</a:t>
            </a:fld>
            <a:endParaRPr lang="en-US"/>
          </a:p>
        </p:txBody>
      </p:sp>
    </p:spTree>
    <p:extLst>
      <p:ext uri="{BB962C8B-B14F-4D97-AF65-F5344CB8AC3E}">
        <p14:creationId xmlns:p14="http://schemas.microsoft.com/office/powerpoint/2010/main" val="65394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Instructor may provide specific scenario</a:t>
            </a:r>
            <a:r>
              <a:rPr lang="en-US" b="1" baseline="0" dirty="0" smtClean="0"/>
              <a:t> applicable to the </a:t>
            </a:r>
            <a:r>
              <a:rPr lang="en-US" b="1" baseline="0" dirty="0" err="1" smtClean="0"/>
              <a:t>bootcamp</a:t>
            </a:r>
            <a:r>
              <a:rPr lang="en-US" b="1" baseline="0" dirty="0" smtClean="0"/>
              <a:t>, as there may be variations / specifications unique to each run of training.</a:t>
            </a:r>
          </a:p>
          <a:p>
            <a:endParaRPr lang="en-US" dirty="0" smtClean="0"/>
          </a:p>
          <a:p>
            <a:r>
              <a:rPr lang="en-US" dirty="0" smtClean="0"/>
              <a:t>Cheating may include (select scenario</a:t>
            </a:r>
            <a:r>
              <a:rPr lang="en-US" baseline="0" dirty="0" smtClean="0"/>
              <a:t> which is appropriate to the </a:t>
            </a:r>
            <a:r>
              <a:rPr lang="en-US" baseline="0" dirty="0" err="1" smtClean="0"/>
              <a:t>bootcamp</a:t>
            </a:r>
            <a:r>
              <a:rPr lang="en-US" baseline="0" dirty="0" smtClean="0"/>
              <a:t> requirements, as there may be requirements that may be considered cheating in other sessions/ training)</a:t>
            </a:r>
            <a:r>
              <a:rPr lang="en-US" dirty="0" smtClean="0"/>
              <a:t>:</a:t>
            </a:r>
          </a:p>
          <a:p>
            <a:endParaRPr lang="en-US" dirty="0" smtClean="0"/>
          </a:p>
          <a:p>
            <a:r>
              <a:rPr lang="en-US" dirty="0" smtClean="0"/>
              <a:t>- Copying of, comparing, or giving/ sharing answers during conduct of </a:t>
            </a:r>
            <a:r>
              <a:rPr lang="en-US" baseline="0" dirty="0" smtClean="0"/>
              <a:t>individual activities, such as: quizzes, hands-on activity, take home individual assignment, major examination/ assessment, remedial exam, etc.</a:t>
            </a:r>
          </a:p>
          <a:p>
            <a:r>
              <a:rPr lang="en-US" dirty="0" smtClean="0"/>
              <a:t>- Discussion</a:t>
            </a:r>
            <a:r>
              <a:rPr lang="en-US" baseline="0" dirty="0" smtClean="0"/>
              <a:t> during conduct of individual activities, such as: quizzes, hands-on activity, major examination/ assessment, remedial exam, etc.</a:t>
            </a:r>
          </a:p>
          <a:p>
            <a:r>
              <a:rPr lang="en-US" baseline="0" dirty="0" smtClean="0"/>
              <a:t>- Viewing, downloading, distribution, sharing, and/or use of reference materials, answer keys, or any material that may impact scores during individual and group activity, major examination/ assessment, remedial exam, etc.</a:t>
            </a:r>
          </a:p>
        </p:txBody>
      </p:sp>
      <p:sp>
        <p:nvSpPr>
          <p:cNvPr id="4" name="Slide Number Placeholder 3"/>
          <p:cNvSpPr>
            <a:spLocks noGrp="1"/>
          </p:cNvSpPr>
          <p:nvPr>
            <p:ph type="sldNum" sz="quarter" idx="10"/>
          </p:nvPr>
        </p:nvSpPr>
        <p:spPr/>
        <p:txBody>
          <a:bodyPr/>
          <a:lstStyle/>
          <a:p>
            <a:fld id="{F33E5E7E-64D5-4EF8-8D23-B922AB0F54E4}" type="slidenum">
              <a:rPr lang="en-US" smtClean="0"/>
              <a:t>7</a:t>
            </a:fld>
            <a:endParaRPr lang="en-US"/>
          </a:p>
        </p:txBody>
      </p:sp>
    </p:spTree>
    <p:extLst>
      <p:ext uri="{BB962C8B-B14F-4D97-AF65-F5344CB8AC3E}">
        <p14:creationId xmlns:p14="http://schemas.microsoft.com/office/powerpoint/2010/main" val="128959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a:t>
            </a:r>
            <a:r>
              <a:rPr lang="en-US" baseline="0" dirty="0" smtClean="0"/>
              <a:t> is some of the imagery associated with NEW IT. We have developed a comprehensive learning program and website all designed to help you learn about NEW IT. There are over 40 learning boards on NEW IT topics.  Each learning board is about an hour worth of content – all self study, at your own pace. Available on tablets and mobiles. Videos on each learning board vary from 1 minutes to 30 minutes. </a:t>
            </a:r>
            <a:endParaRPr lang="en-US" dirty="0"/>
          </a:p>
        </p:txBody>
      </p:sp>
    </p:spTree>
    <p:extLst>
      <p:ext uri="{BB962C8B-B14F-4D97-AF65-F5344CB8AC3E}">
        <p14:creationId xmlns:p14="http://schemas.microsoft.com/office/powerpoint/2010/main" val="145918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698500"/>
            <a:ext cx="4645025" cy="3484563"/>
          </a:xfrm>
        </p:spPr>
      </p:sp>
      <p:sp>
        <p:nvSpPr>
          <p:cNvPr id="3" name="Notes Placeholder 2"/>
          <p:cNvSpPr>
            <a:spLocks noGrp="1"/>
          </p:cNvSpPr>
          <p:nvPr>
            <p:ph type="body" idx="1"/>
          </p:nvPr>
        </p:nvSpPr>
        <p:spPr/>
        <p:txBody>
          <a:bodyPr>
            <a:normAutofit/>
          </a:bodyPr>
          <a:lstStyle/>
          <a:p>
            <a:pPr rtl="0" eaLnBrk="1" fontAlgn="t" latinLnBrk="0" hangingPunct="1"/>
            <a:r>
              <a:rPr lang="en-US" sz="1200" b="1" i="0" u="none" strike="noStrike" kern="1200" dirty="0" smtClean="0">
                <a:solidFill>
                  <a:schemeClr val="tx1"/>
                </a:solidFill>
                <a:effectLst/>
                <a:latin typeface="+mn-lt"/>
                <a:ea typeface="+mn-ea"/>
                <a:cs typeface="+mn-cs"/>
              </a:rPr>
              <a:t>Conversant</a:t>
            </a:r>
            <a:endParaRPr lang="en-US" sz="1200" b="0" i="0" u="none" strike="noStrike" kern="1200" dirty="0" smtClean="0">
              <a:solidFill>
                <a:schemeClr val="tx1"/>
              </a:solidFill>
              <a:effectLst/>
              <a:latin typeface="+mn-lt"/>
              <a:ea typeface="+mn-ea"/>
              <a:cs typeface="+mn-cs"/>
            </a:endParaRPr>
          </a:p>
          <a:p>
            <a:r>
              <a:rPr lang="en-IN" sz="1200" b="0" i="0" u="none" strike="noStrike" kern="1200" dirty="0" smtClean="0">
                <a:solidFill>
                  <a:schemeClr val="tx1"/>
                </a:solidFill>
                <a:effectLst/>
                <a:latin typeface="+mn-lt"/>
                <a:ea typeface="+mn-ea"/>
                <a:cs typeface="+mn-cs"/>
              </a:rPr>
              <a:t>People who have completed 9</a:t>
            </a:r>
            <a:r>
              <a:rPr lang="en-IN" sz="1200" b="0" i="0" u="none" strike="noStrike" kern="1200" baseline="0" dirty="0" smtClean="0">
                <a:solidFill>
                  <a:schemeClr val="tx1"/>
                </a:solidFill>
                <a:effectLst/>
                <a:latin typeface="+mn-lt"/>
                <a:ea typeface="+mn-ea"/>
                <a:cs typeface="+mn-cs"/>
              </a:rPr>
              <a:t> hours of our </a:t>
            </a:r>
            <a:r>
              <a:rPr lang="en-IN" sz="1200" b="0" i="0" u="none" strike="noStrike" kern="1200" dirty="0" smtClean="0">
                <a:solidFill>
                  <a:schemeClr val="tx1"/>
                </a:solidFill>
                <a:effectLst/>
                <a:latin typeface="+mn-lt"/>
                <a:ea typeface="+mn-ea"/>
                <a:cs typeface="+mn-cs"/>
              </a:rPr>
              <a:t>Conversant</a:t>
            </a:r>
            <a:r>
              <a:rPr lang="en-IN" sz="1200" b="0" i="0" u="none" strike="noStrike" kern="1200" baseline="0" dirty="0" smtClean="0">
                <a:solidFill>
                  <a:schemeClr val="tx1"/>
                </a:solidFill>
                <a:effectLst/>
                <a:latin typeface="+mn-lt"/>
                <a:ea typeface="+mn-ea"/>
                <a:cs typeface="+mn-cs"/>
              </a:rPr>
              <a:t> training on </a:t>
            </a:r>
            <a:r>
              <a:rPr lang="en-IN" sz="1200" b="0" i="0" u="none" strike="noStrike" kern="1200" dirty="0" smtClean="0">
                <a:solidFill>
                  <a:schemeClr val="tx1"/>
                </a:solidFill>
                <a:effectLst/>
                <a:latin typeface="+mn-lt"/>
                <a:ea typeface="+mn-ea"/>
                <a:cs typeface="+mn-cs"/>
              </a:rPr>
              <a:t>New IT. </a:t>
            </a:r>
            <a:r>
              <a:rPr lang="en-US" sz="1600" b="0" kern="1200" dirty="0" smtClean="0">
                <a:solidFill>
                  <a:schemeClr val="tx1"/>
                </a:solidFill>
                <a:effectLst/>
                <a:latin typeface="Arial" pitchFamily="34" charset="0"/>
                <a:ea typeface="Arial" pitchFamily="34" charset="0"/>
                <a:cs typeface="Arial" pitchFamily="34" charset="0"/>
              </a:rPr>
              <a:t>As stated, everyone’s goal is to become “Conversant” in New IT in FY16.  So leverage available time to begin navigating the Learning Series at your pace. Once you have watched the videos on the Learning board, please mark yourself as complete </a:t>
            </a:r>
          </a:p>
          <a:p>
            <a:r>
              <a:rPr lang="en-US" sz="1600" b="1" kern="1200" dirty="0" smtClean="0">
                <a:solidFill>
                  <a:schemeClr val="tx1"/>
                </a:solidFill>
                <a:effectLst/>
                <a:latin typeface="Arial" pitchFamily="34" charset="0"/>
                <a:ea typeface="Arial" pitchFamily="34" charset="0"/>
                <a:cs typeface="Arial" pitchFamily="34" charset="0"/>
              </a:rPr>
              <a:t> </a:t>
            </a:r>
            <a:endParaRPr lang="en-US" sz="1600" kern="1200" dirty="0" smtClean="0">
              <a:solidFill>
                <a:schemeClr val="tx1"/>
              </a:solidFill>
              <a:effectLst/>
              <a:latin typeface="Arial" pitchFamily="34" charset="0"/>
              <a:ea typeface="Arial" pitchFamily="34" charset="0"/>
              <a:cs typeface="Arial" pitchFamily="34" charset="0"/>
            </a:endParaRPr>
          </a:p>
          <a:p>
            <a:pPr rtl="0" eaLnBrk="1" fontAlgn="t" latinLnBrk="0" hangingPunct="1"/>
            <a:endParaRPr lang="en-US" sz="1200" b="0" i="0" u="none" strike="noStrike" kern="1200" dirty="0" smtClean="0">
              <a:solidFill>
                <a:schemeClr val="tx1"/>
              </a:solidFill>
              <a:effectLst/>
              <a:latin typeface="+mn-lt"/>
              <a:ea typeface="+mn-ea"/>
              <a:cs typeface="+mn-cs"/>
            </a:endParaRPr>
          </a:p>
          <a:p>
            <a:pPr marL="0" indent="0">
              <a:buFont typeface="Arial" panose="020B0604020202020204" pitchFamily="34" charset="0"/>
              <a:buNone/>
            </a:pPr>
            <a:endParaRPr lang="fr-FR" baseline="0" dirty="0" smtClean="0"/>
          </a:p>
        </p:txBody>
      </p:sp>
    </p:spTree>
    <p:extLst>
      <p:ext uri="{BB962C8B-B14F-4D97-AF65-F5344CB8AC3E}">
        <p14:creationId xmlns:p14="http://schemas.microsoft.com/office/powerpoint/2010/main" val="87514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smtClean="0">
                <a:solidFill>
                  <a:schemeClr val="tx1"/>
                </a:solidFill>
                <a:effectLst/>
                <a:latin typeface="Arial" pitchFamily="34" charset="0"/>
                <a:ea typeface="Arial" pitchFamily="34" charset="0"/>
                <a:cs typeface="Arial" pitchFamily="34" charset="0"/>
              </a:rPr>
              <a:t>Instructor to briefly discuss Performance Achievement</a:t>
            </a:r>
            <a:r>
              <a:rPr lang="en-US" sz="1050" kern="1200" baseline="0" dirty="0" smtClean="0">
                <a:solidFill>
                  <a:schemeClr val="tx1"/>
                </a:solidFill>
                <a:effectLst/>
                <a:latin typeface="Arial" pitchFamily="34" charset="0"/>
                <a:ea typeface="Arial" pitchFamily="34" charset="0"/>
                <a:cs typeface="Arial" pitchFamily="34" charset="0"/>
              </a:rPr>
              <a:t> or ask participants what they have learned from their NJO.</a:t>
            </a:r>
          </a:p>
          <a:p>
            <a:r>
              <a:rPr lang="en-US" sz="1050" kern="1200" baseline="0" dirty="0" smtClean="0">
                <a:solidFill>
                  <a:schemeClr val="tx1"/>
                </a:solidFill>
                <a:effectLst/>
                <a:latin typeface="Arial" pitchFamily="34" charset="0"/>
                <a:ea typeface="Arial" pitchFamily="34" charset="0"/>
                <a:cs typeface="Arial" pitchFamily="34" charset="0"/>
              </a:rPr>
              <a:t>Intent of the following slides is to refresh employee’s understanding and also enable them to complete their own priorities within 1 week from start of </a:t>
            </a:r>
            <a:r>
              <a:rPr lang="en-US" sz="1050" kern="1200" baseline="0" dirty="0" err="1" smtClean="0">
                <a:solidFill>
                  <a:schemeClr val="tx1"/>
                </a:solidFill>
                <a:effectLst/>
                <a:latin typeface="Arial" pitchFamily="34" charset="0"/>
                <a:ea typeface="Arial" pitchFamily="34" charset="0"/>
                <a:cs typeface="Arial" pitchFamily="34" charset="0"/>
              </a:rPr>
              <a:t>bootcamp</a:t>
            </a:r>
            <a:r>
              <a:rPr lang="en-US" sz="1050" kern="1200" baseline="0" dirty="0" smtClean="0">
                <a:solidFill>
                  <a:schemeClr val="tx1"/>
                </a:solidFill>
                <a:effectLst/>
                <a:latin typeface="Arial" pitchFamily="34" charset="0"/>
                <a:ea typeface="Arial" pitchFamily="34" charset="0"/>
                <a:cs typeface="Arial" pitchFamily="34" charset="0"/>
              </a:rPr>
              <a:t>.</a:t>
            </a:r>
            <a:endParaRPr lang="en-US" sz="1050" kern="1200" dirty="0" smtClean="0">
              <a:solidFill>
                <a:schemeClr val="tx1"/>
              </a:solidFill>
              <a:effectLst/>
              <a:latin typeface="Arial" pitchFamily="34" charset="0"/>
              <a:ea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F33E5E7E-64D5-4EF8-8D23-B922AB0F54E4}" type="slidenum">
              <a:rPr lang="en-US" smtClean="0"/>
              <a:t>11</a:t>
            </a:fld>
            <a:endParaRPr lang="en-US"/>
          </a:p>
        </p:txBody>
      </p:sp>
    </p:spTree>
    <p:extLst>
      <p:ext uri="{BB962C8B-B14F-4D97-AF65-F5344CB8AC3E}">
        <p14:creationId xmlns:p14="http://schemas.microsoft.com/office/powerpoint/2010/main" val="147775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99A70A-A7BF-4FA0-AB19-AA59F66C196D}"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1622730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99A70A-A7BF-4FA0-AB19-AA59F66C196D}"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2525055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99A70A-A7BF-4FA0-AB19-AA59F66C196D}"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2048419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858789"/>
                </a:solidFill>
                <a:latin typeface="Arial" pitchFamily="34" charset="0"/>
                <a:cs typeface="Arial" pitchFamily="34" charset="0"/>
              </a:rPr>
              <a:t>Copyright © </a:t>
            </a:r>
            <a:r>
              <a:rPr lang="en-US" sz="900" dirty="0" smtClean="0">
                <a:solidFill>
                  <a:srgbClr val="858789"/>
                </a:solidFill>
                <a:latin typeface="Arial" pitchFamily="34" charset="0"/>
                <a:cs typeface="Arial" pitchFamily="34" charset="0"/>
              </a:rPr>
              <a:t>2015 </a:t>
            </a:r>
            <a:r>
              <a:rPr lang="en-US" sz="900" dirty="0">
                <a:solidFill>
                  <a:srgbClr val="858789"/>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rgbClr val="359B4C"/>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858789"/>
                </a:solidFill>
                <a:latin typeface="Arial" pitchFamily="34" charset="0"/>
                <a:cs typeface="Arial" pitchFamily="34" charset="0"/>
              </a:rPr>
              <a:pPr algn="r"/>
              <a:t>‹#›</a:t>
            </a:fld>
            <a:endParaRPr lang="en-CA" sz="900" dirty="0">
              <a:solidFill>
                <a:srgbClr val="858789"/>
              </a:solidFill>
              <a:latin typeface="Arial" pitchFamily="34" charset="0"/>
              <a:cs typeface="Arial" pitchFamily="34" charset="0"/>
            </a:endParaRPr>
          </a:p>
        </p:txBody>
      </p:sp>
    </p:spTree>
    <p:extLst>
      <p:ext uri="{BB962C8B-B14F-4D97-AF65-F5344CB8AC3E}">
        <p14:creationId xmlns:p14="http://schemas.microsoft.com/office/powerpoint/2010/main" val="37486753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alternative 2">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12" y="-1"/>
            <a:ext cx="9173557" cy="6881243"/>
          </a:xfrm>
          <a:prstGeom prst="rect">
            <a:avLst/>
          </a:prstGeom>
        </p:spPr>
      </p:pic>
      <p:sp>
        <p:nvSpPr>
          <p:cNvPr id="2" name="Title 1"/>
          <p:cNvSpPr>
            <a:spLocks noGrp="1"/>
          </p:cNvSpPr>
          <p:nvPr userDrawn="1">
            <p:ph type="ctrTitle" hasCustomPrompt="1"/>
          </p:nvPr>
        </p:nvSpPr>
        <p:spPr>
          <a:xfrm>
            <a:off x="6087692" y="5124943"/>
            <a:ext cx="2817158" cy="1543145"/>
          </a:xfrm>
          <a:prstGeom prst="rect">
            <a:avLst/>
          </a:prstGeom>
        </p:spPr>
        <p:txBody>
          <a:bodyPr lIns="0" tIns="0" anchor="t" anchorCtr="0">
            <a:noAutofit/>
          </a:bodyPr>
          <a:lstStyle>
            <a:lvl1pPr algn="l">
              <a:lnSpc>
                <a:spcPct val="100000"/>
              </a:lnSpc>
              <a:defRPr sz="2000" b="0" spc="0" baseline="0">
                <a:solidFill>
                  <a:schemeClr val="tx1"/>
                </a:solidFill>
                <a:latin typeface="+mj-lt"/>
                <a:cs typeface="Arial" pitchFamily="34" charset="0"/>
              </a:defRPr>
            </a:lvl1pPr>
          </a:lstStyle>
          <a:p>
            <a:r>
              <a:rPr lang="en-US" dirty="0" smtClean="0"/>
              <a:t>Subtitle goes here</a:t>
            </a:r>
            <a:br>
              <a:rPr lang="en-US" dirty="0" smtClean="0"/>
            </a:br>
            <a:endParaRPr lang="en-GB" dirty="0"/>
          </a:p>
        </p:txBody>
      </p:sp>
    </p:spTree>
    <p:extLst>
      <p:ext uri="{BB962C8B-B14F-4D97-AF65-F5344CB8AC3E}">
        <p14:creationId xmlns:p14="http://schemas.microsoft.com/office/powerpoint/2010/main" val="257485604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ue Section - Title and Content">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348992" y="266097"/>
            <a:ext cx="8446020" cy="979715"/>
          </a:xfrm>
          <a:prstGeom prst="rect">
            <a:avLst/>
          </a:prstGeom>
        </p:spPr>
        <p:txBody>
          <a:bodyPr vert="horz" lIns="0" tIns="45720" rIns="0" bIns="0" rtlCol="0" anchor="t" anchorCtr="0">
            <a:noAutofit/>
          </a:bodyPr>
          <a:lstStyle/>
          <a:p>
            <a:pPr lvl="0"/>
            <a:r>
              <a:rPr lang="en-US" dirty="0" smtClean="0"/>
              <a:t>Click to edit</a:t>
            </a:r>
            <a:br>
              <a:rPr lang="en-US" dirty="0" smtClean="0"/>
            </a:br>
            <a:r>
              <a:rPr lang="en-US" dirty="0" smtClean="0"/>
              <a:t>Master title style</a:t>
            </a:r>
            <a:endParaRPr lang="en-AU" dirty="0"/>
          </a:p>
        </p:txBody>
      </p:sp>
      <p:sp>
        <p:nvSpPr>
          <p:cNvPr id="7" name="Text Placeholder 2"/>
          <p:cNvSpPr>
            <a:spLocks noGrp="1"/>
          </p:cNvSpPr>
          <p:nvPr>
            <p:ph idx="1"/>
          </p:nvPr>
        </p:nvSpPr>
        <p:spPr>
          <a:xfrm>
            <a:off x="348992" y="1608667"/>
            <a:ext cx="8446020" cy="4656667"/>
          </a:xfrm>
          <a:prstGeom prst="rect">
            <a:avLst/>
          </a:prstGeom>
        </p:spPr>
        <p:txBody>
          <a:bodyPr vert="horz" lIns="0" tIns="45720" rIns="0" bIns="0" rtlCol="0">
            <a:noAutofit/>
          </a:bodyPr>
          <a:lstStyle>
            <a:lvl1pPr>
              <a:buClr>
                <a:schemeClr val="accent2"/>
              </a:buClr>
              <a:defRPr/>
            </a:lvl1pPr>
            <a:lvl2pPr>
              <a:buClr>
                <a:schemeClr val="bg2"/>
              </a:buClr>
              <a:defRPr/>
            </a:lvl2pPr>
            <a:lvl3pPr>
              <a:buClr>
                <a:schemeClr val="accent2"/>
              </a:buClr>
              <a:defRPr/>
            </a:lvl3pPr>
            <a:lvl4pPr>
              <a:defRPr>
                <a:solidFill>
                  <a:srgbClr val="000000"/>
                </a:solidFill>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pic>
        <p:nvPicPr>
          <p:cNvPr id="8" name="Picture 7" descr="you_blu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5987" y="6438273"/>
            <a:ext cx="386442" cy="259807"/>
          </a:xfrm>
          <a:prstGeom prst="rect">
            <a:avLst/>
          </a:prstGeom>
        </p:spPr>
      </p:pic>
    </p:spTree>
    <p:extLst>
      <p:ext uri="{BB962C8B-B14F-4D97-AF65-F5344CB8AC3E}">
        <p14:creationId xmlns:p14="http://schemas.microsoft.com/office/powerpoint/2010/main" val="18751929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Yellow Summary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FFB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2"/>
          <p:cNvSpPr>
            <a:spLocks noGrp="1"/>
          </p:cNvSpPr>
          <p:nvPr>
            <p:ph idx="1"/>
          </p:nvPr>
        </p:nvSpPr>
        <p:spPr>
          <a:xfrm>
            <a:off x="349121" y="1126269"/>
            <a:ext cx="7383458" cy="4933950"/>
          </a:xfrm>
          <a:prstGeom prst="rect">
            <a:avLst/>
          </a:prstGeom>
        </p:spPr>
        <p:txBody>
          <a:bodyPr vert="horz" lIns="0" tIns="45720" rIns="0" bIns="0" rtlCol="0">
            <a:noAutofit/>
          </a:bodyPr>
          <a:lstStyle>
            <a:lvl1pPr>
              <a:buClr>
                <a:schemeClr val="accent2"/>
              </a:buClr>
              <a:defRPr/>
            </a:lvl1pPr>
            <a:lvl2pPr>
              <a:buClr>
                <a:schemeClr val="bg2"/>
              </a:buClr>
              <a:defRPr/>
            </a:lvl2pPr>
            <a:lvl3pPr>
              <a:buClr>
                <a:schemeClr val="accent2"/>
              </a:buClr>
              <a:defRPr/>
            </a:lvl3pPr>
            <a:lvl4pPr>
              <a:defRPr>
                <a:solidFill>
                  <a:srgbClr val="000000"/>
                </a:solidFill>
              </a:defRPr>
            </a:lvl4pPr>
            <a:lvl5pPr>
              <a:buClr>
                <a:schemeClr val="bg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0" name="Text Placeholder 7"/>
          <p:cNvSpPr>
            <a:spLocks noGrp="1"/>
          </p:cNvSpPr>
          <p:nvPr>
            <p:ph type="body" sz="quarter" idx="10" hasCustomPrompt="1"/>
          </p:nvPr>
        </p:nvSpPr>
        <p:spPr>
          <a:xfrm>
            <a:off x="349121" y="266272"/>
            <a:ext cx="8445758" cy="574675"/>
          </a:xfrm>
        </p:spPr>
        <p:txBody>
          <a:bodyPr/>
          <a:lstStyle>
            <a:lvl1pPr marL="0" indent="0">
              <a:lnSpc>
                <a:spcPct val="80000"/>
              </a:lnSpc>
              <a:buNone/>
              <a:defRPr sz="4000" b="1" baseline="0"/>
            </a:lvl1pPr>
          </a:lstStyle>
          <a:p>
            <a:pPr lvl="0"/>
            <a:r>
              <a:rPr lang="en-US" dirty="0" smtClean="0"/>
              <a:t>Click to Edit Master title style</a:t>
            </a:r>
            <a:endParaRPr lang="en-US" dirty="0"/>
          </a:p>
        </p:txBody>
      </p:sp>
      <p:pic>
        <p:nvPicPr>
          <p:cNvPr id="8" name="Picture 7" descr="bgs-07.png"/>
          <p:cNvPicPr>
            <a:picLocks noChangeAspect="1"/>
          </p:cNvPicPr>
          <p:nvPr userDrawn="1"/>
        </p:nvPicPr>
        <p:blipFill rotWithShape="1">
          <a:blip r:embed="rId2" cstate="email">
            <a:extLst>
              <a:ext uri="{28A0092B-C50C-407E-A947-70E740481C1C}">
                <a14:useLocalDpi xmlns:a14="http://schemas.microsoft.com/office/drawing/2010/main"/>
              </a:ext>
            </a:extLst>
          </a:blip>
          <a:srcRect l="6706" r="20139" b="17500"/>
          <a:stretch/>
        </p:blipFill>
        <p:spPr>
          <a:xfrm>
            <a:off x="0" y="-1"/>
            <a:ext cx="9144000" cy="6862763"/>
          </a:xfrm>
          <a:prstGeom prst="rect">
            <a:avLst/>
          </a:prstGeom>
        </p:spPr>
      </p:pic>
    </p:spTree>
    <p:extLst>
      <p:ext uri="{BB962C8B-B14F-4D97-AF65-F5344CB8AC3E}">
        <p14:creationId xmlns:p14="http://schemas.microsoft.com/office/powerpoint/2010/main" val="369985203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ver Slide_Top">
    <p:bg>
      <p:bgPr>
        <a:solidFill>
          <a:schemeClr val="tx2"/>
        </a:solidFill>
        <a:effectLst/>
      </p:bgPr>
    </p:bg>
    <p:spTree>
      <p:nvGrpSpPr>
        <p:cNvPr id="1" name=""/>
        <p:cNvGrpSpPr/>
        <p:nvPr/>
      </p:nvGrpSpPr>
      <p:grpSpPr>
        <a:xfrm>
          <a:off x="0" y="0"/>
          <a:ext cx="0" cy="0"/>
          <a:chOff x="0" y="0"/>
          <a:chExt cx="0" cy="0"/>
        </a:xfrm>
      </p:grpSpPr>
      <p:pic>
        <p:nvPicPr>
          <p:cNvPr id="1028" name="Picture 4" descr="\\Dloaudata01\dlohq\StudioJobs\Clients\Presentations\Accenture\Laurie M Schiro - 15-2948 - ACC Technology Templates 16x9 (15-1776U)\Working Files\Final Images\507981095_super_template21.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4993" t="19816" r="496" b="25707"/>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595" y="0"/>
            <a:ext cx="9144001" cy="6858000"/>
          </a:xfrm>
          <a:prstGeom prst="rect">
            <a:avLst/>
          </a:prstGeom>
          <a:gradFill flip="none" rotWithShape="1">
            <a:gsLst>
              <a:gs pos="0">
                <a:schemeClr val="accent5">
                  <a:lumMod val="20000"/>
                  <a:lumOff val="80000"/>
                </a:schemeClr>
              </a:gs>
              <a:gs pos="63000">
                <a:srgbClr val="FFFFFF">
                  <a:alpha val="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38" name="Rectangle 37"/>
          <p:cNvSpPr/>
          <p:nvPr userDrawn="1"/>
        </p:nvSpPr>
        <p:spPr>
          <a:xfrm rot="10800000">
            <a:off x="595" y="0"/>
            <a:ext cx="9144001" cy="6858000"/>
          </a:xfrm>
          <a:prstGeom prst="rect">
            <a:avLst/>
          </a:prstGeom>
          <a:gradFill flip="none" rotWithShape="1">
            <a:gsLst>
              <a:gs pos="0">
                <a:schemeClr val="accent5">
                  <a:lumMod val="20000"/>
                  <a:lumOff val="80000"/>
                </a:schemeClr>
              </a:gs>
              <a:gs pos="19000">
                <a:srgbClr val="FFFFFF">
                  <a:alpha val="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grpSp>
        <p:nvGrpSpPr>
          <p:cNvPr id="71" name="Group 4"/>
          <p:cNvGrpSpPr>
            <a:grpSpLocks noChangeAspect="1"/>
          </p:cNvGrpSpPr>
          <p:nvPr userDrawn="1"/>
        </p:nvGrpSpPr>
        <p:grpSpPr bwMode="auto">
          <a:xfrm>
            <a:off x="468394" y="435471"/>
            <a:ext cx="3406275" cy="728585"/>
            <a:chOff x="391" y="226"/>
            <a:chExt cx="3146" cy="505"/>
          </a:xfrm>
        </p:grpSpPr>
        <p:sp>
          <p:nvSpPr>
            <p:cNvPr id="72" name="Freeform 71"/>
            <p:cNvSpPr>
              <a:spLocks/>
            </p:cNvSpPr>
            <p:nvPr/>
          </p:nvSpPr>
          <p:spPr bwMode="auto">
            <a:xfrm>
              <a:off x="1923" y="396"/>
              <a:ext cx="102" cy="257"/>
            </a:xfrm>
            <a:custGeom>
              <a:avLst/>
              <a:gdLst>
                <a:gd name="T0" fmla="*/ 34 w 43"/>
                <a:gd name="T1" fmla="*/ 109 h 109"/>
                <a:gd name="T2" fmla="*/ 13 w 43"/>
                <a:gd name="T3" fmla="*/ 89 h 109"/>
                <a:gd name="T4" fmla="*/ 13 w 43"/>
                <a:gd name="T5" fmla="*/ 33 h 109"/>
                <a:gd name="T6" fmla="*/ 0 w 43"/>
                <a:gd name="T7" fmla="*/ 33 h 109"/>
                <a:gd name="T8" fmla="*/ 0 w 43"/>
                <a:gd name="T9" fmla="*/ 25 h 109"/>
                <a:gd name="T10" fmla="*/ 13 w 43"/>
                <a:gd name="T11" fmla="*/ 25 h 109"/>
                <a:gd name="T12" fmla="*/ 13 w 43"/>
                <a:gd name="T13" fmla="*/ 6 h 109"/>
                <a:gd name="T14" fmla="*/ 21 w 43"/>
                <a:gd name="T15" fmla="*/ 0 h 109"/>
                <a:gd name="T16" fmla="*/ 21 w 43"/>
                <a:gd name="T17" fmla="*/ 25 h 109"/>
                <a:gd name="T18" fmla="*/ 43 w 43"/>
                <a:gd name="T19" fmla="*/ 25 h 109"/>
                <a:gd name="T20" fmla="*/ 43 w 43"/>
                <a:gd name="T21" fmla="*/ 33 h 109"/>
                <a:gd name="T22" fmla="*/ 21 w 43"/>
                <a:gd name="T23" fmla="*/ 33 h 109"/>
                <a:gd name="T24" fmla="*/ 21 w 43"/>
                <a:gd name="T25" fmla="*/ 86 h 109"/>
                <a:gd name="T26" fmla="*/ 35 w 43"/>
                <a:gd name="T27" fmla="*/ 101 h 109"/>
                <a:gd name="T28" fmla="*/ 43 w 43"/>
                <a:gd name="T29" fmla="*/ 99 h 109"/>
                <a:gd name="T30" fmla="*/ 43 w 43"/>
                <a:gd name="T31" fmla="*/ 108 h 109"/>
                <a:gd name="T32" fmla="*/ 34 w 43"/>
                <a:gd name="T33"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109">
                  <a:moveTo>
                    <a:pt x="34" y="109"/>
                  </a:moveTo>
                  <a:cubicBezTo>
                    <a:pt x="20" y="109"/>
                    <a:pt x="13" y="103"/>
                    <a:pt x="13" y="89"/>
                  </a:cubicBezTo>
                  <a:cubicBezTo>
                    <a:pt x="13" y="33"/>
                    <a:pt x="13" y="33"/>
                    <a:pt x="13" y="33"/>
                  </a:cubicBezTo>
                  <a:cubicBezTo>
                    <a:pt x="0" y="33"/>
                    <a:pt x="0" y="33"/>
                    <a:pt x="0" y="33"/>
                  </a:cubicBezTo>
                  <a:cubicBezTo>
                    <a:pt x="0" y="25"/>
                    <a:pt x="0" y="25"/>
                    <a:pt x="0" y="25"/>
                  </a:cubicBezTo>
                  <a:cubicBezTo>
                    <a:pt x="13" y="25"/>
                    <a:pt x="13" y="25"/>
                    <a:pt x="13" y="25"/>
                  </a:cubicBezTo>
                  <a:cubicBezTo>
                    <a:pt x="13" y="6"/>
                    <a:pt x="13" y="6"/>
                    <a:pt x="13" y="6"/>
                  </a:cubicBezTo>
                  <a:cubicBezTo>
                    <a:pt x="21" y="0"/>
                    <a:pt x="21" y="0"/>
                    <a:pt x="21" y="0"/>
                  </a:cubicBezTo>
                  <a:cubicBezTo>
                    <a:pt x="21" y="25"/>
                    <a:pt x="21" y="25"/>
                    <a:pt x="21" y="25"/>
                  </a:cubicBezTo>
                  <a:cubicBezTo>
                    <a:pt x="43" y="25"/>
                    <a:pt x="43" y="25"/>
                    <a:pt x="43" y="25"/>
                  </a:cubicBezTo>
                  <a:cubicBezTo>
                    <a:pt x="43" y="33"/>
                    <a:pt x="43" y="33"/>
                    <a:pt x="43" y="33"/>
                  </a:cubicBezTo>
                  <a:cubicBezTo>
                    <a:pt x="21" y="33"/>
                    <a:pt x="21" y="33"/>
                    <a:pt x="21" y="33"/>
                  </a:cubicBezTo>
                  <a:cubicBezTo>
                    <a:pt x="21" y="86"/>
                    <a:pt x="21" y="86"/>
                    <a:pt x="21" y="86"/>
                  </a:cubicBezTo>
                  <a:cubicBezTo>
                    <a:pt x="21" y="95"/>
                    <a:pt x="25" y="101"/>
                    <a:pt x="35" y="101"/>
                  </a:cubicBezTo>
                  <a:cubicBezTo>
                    <a:pt x="38" y="101"/>
                    <a:pt x="40" y="100"/>
                    <a:pt x="43" y="99"/>
                  </a:cubicBezTo>
                  <a:cubicBezTo>
                    <a:pt x="43" y="108"/>
                    <a:pt x="43" y="108"/>
                    <a:pt x="43" y="108"/>
                  </a:cubicBezTo>
                  <a:cubicBezTo>
                    <a:pt x="40" y="109"/>
                    <a:pt x="37" y="109"/>
                    <a:pt x="34" y="109"/>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73" name="Freeform 72"/>
            <p:cNvSpPr>
              <a:spLocks noEditPoints="1"/>
            </p:cNvSpPr>
            <p:nvPr/>
          </p:nvSpPr>
          <p:spPr bwMode="auto">
            <a:xfrm>
              <a:off x="2044" y="450"/>
              <a:ext cx="139" cy="203"/>
            </a:xfrm>
            <a:custGeom>
              <a:avLst/>
              <a:gdLst>
                <a:gd name="T0" fmla="*/ 11 w 59"/>
                <a:gd name="T1" fmla="*/ 34 h 86"/>
                <a:gd name="T2" fmla="*/ 11 w 59"/>
                <a:gd name="T3" fmla="*/ 42 h 86"/>
                <a:gd name="T4" fmla="*/ 42 w 59"/>
                <a:gd name="T5" fmla="*/ 78 h 86"/>
                <a:gd name="T6" fmla="*/ 58 w 59"/>
                <a:gd name="T7" fmla="*/ 76 h 86"/>
                <a:gd name="T8" fmla="*/ 58 w 59"/>
                <a:gd name="T9" fmla="*/ 84 h 86"/>
                <a:gd name="T10" fmla="*/ 40 w 59"/>
                <a:gd name="T11" fmla="*/ 86 h 86"/>
                <a:gd name="T12" fmla="*/ 0 w 59"/>
                <a:gd name="T13" fmla="*/ 41 h 86"/>
                <a:gd name="T14" fmla="*/ 32 w 59"/>
                <a:gd name="T15" fmla="*/ 0 h 86"/>
                <a:gd name="T16" fmla="*/ 59 w 59"/>
                <a:gd name="T17" fmla="*/ 29 h 86"/>
                <a:gd name="T18" fmla="*/ 59 w 59"/>
                <a:gd name="T19" fmla="*/ 34 h 86"/>
                <a:gd name="T20" fmla="*/ 11 w 59"/>
                <a:gd name="T21" fmla="*/ 34 h 86"/>
                <a:gd name="T22" fmla="*/ 32 w 59"/>
                <a:gd name="T23" fmla="*/ 8 h 86"/>
                <a:gd name="T24" fmla="*/ 12 w 59"/>
                <a:gd name="T25" fmla="*/ 26 h 86"/>
                <a:gd name="T26" fmla="*/ 49 w 59"/>
                <a:gd name="T27" fmla="*/ 26 h 86"/>
                <a:gd name="T28" fmla="*/ 32 w 59"/>
                <a:gd name="T2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86">
                  <a:moveTo>
                    <a:pt x="11" y="34"/>
                  </a:moveTo>
                  <a:cubicBezTo>
                    <a:pt x="11" y="37"/>
                    <a:pt x="11" y="40"/>
                    <a:pt x="11" y="42"/>
                  </a:cubicBezTo>
                  <a:cubicBezTo>
                    <a:pt x="11" y="63"/>
                    <a:pt x="20" y="78"/>
                    <a:pt x="42" y="78"/>
                  </a:cubicBezTo>
                  <a:cubicBezTo>
                    <a:pt x="47" y="78"/>
                    <a:pt x="53" y="77"/>
                    <a:pt x="58" y="76"/>
                  </a:cubicBezTo>
                  <a:cubicBezTo>
                    <a:pt x="58" y="84"/>
                    <a:pt x="58" y="84"/>
                    <a:pt x="58" y="84"/>
                  </a:cubicBezTo>
                  <a:cubicBezTo>
                    <a:pt x="52" y="85"/>
                    <a:pt x="46" y="86"/>
                    <a:pt x="40" y="86"/>
                  </a:cubicBezTo>
                  <a:cubicBezTo>
                    <a:pt x="12" y="86"/>
                    <a:pt x="0" y="66"/>
                    <a:pt x="0" y="41"/>
                  </a:cubicBezTo>
                  <a:cubicBezTo>
                    <a:pt x="0" y="20"/>
                    <a:pt x="7" y="0"/>
                    <a:pt x="32" y="0"/>
                  </a:cubicBezTo>
                  <a:cubicBezTo>
                    <a:pt x="49" y="0"/>
                    <a:pt x="59" y="13"/>
                    <a:pt x="59" y="29"/>
                  </a:cubicBezTo>
                  <a:cubicBezTo>
                    <a:pt x="59" y="34"/>
                    <a:pt x="59" y="34"/>
                    <a:pt x="59" y="34"/>
                  </a:cubicBezTo>
                  <a:lnTo>
                    <a:pt x="11" y="34"/>
                  </a:lnTo>
                  <a:close/>
                  <a:moveTo>
                    <a:pt x="32" y="8"/>
                  </a:moveTo>
                  <a:cubicBezTo>
                    <a:pt x="20" y="8"/>
                    <a:pt x="14" y="15"/>
                    <a:pt x="12" y="26"/>
                  </a:cubicBezTo>
                  <a:cubicBezTo>
                    <a:pt x="49" y="26"/>
                    <a:pt x="49" y="26"/>
                    <a:pt x="49" y="26"/>
                  </a:cubicBezTo>
                  <a:cubicBezTo>
                    <a:pt x="49" y="16"/>
                    <a:pt x="41" y="8"/>
                    <a:pt x="32" y="8"/>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74" name="Freeform 7"/>
            <p:cNvSpPr>
              <a:spLocks/>
            </p:cNvSpPr>
            <p:nvPr/>
          </p:nvSpPr>
          <p:spPr bwMode="auto">
            <a:xfrm>
              <a:off x="2212" y="450"/>
              <a:ext cx="134" cy="203"/>
            </a:xfrm>
            <a:custGeom>
              <a:avLst/>
              <a:gdLst>
                <a:gd name="T0" fmla="*/ 46 w 57"/>
                <a:gd name="T1" fmla="*/ 26 h 86"/>
                <a:gd name="T2" fmla="*/ 31 w 57"/>
                <a:gd name="T3" fmla="*/ 8 h 86"/>
                <a:gd name="T4" fmla="*/ 10 w 57"/>
                <a:gd name="T5" fmla="*/ 40 h 86"/>
                <a:gd name="T6" fmla="*/ 42 w 57"/>
                <a:gd name="T7" fmla="*/ 78 h 86"/>
                <a:gd name="T8" fmla="*/ 54 w 57"/>
                <a:gd name="T9" fmla="*/ 76 h 86"/>
                <a:gd name="T10" fmla="*/ 54 w 57"/>
                <a:gd name="T11" fmla="*/ 85 h 86"/>
                <a:gd name="T12" fmla="*/ 40 w 57"/>
                <a:gd name="T13" fmla="*/ 86 h 86"/>
                <a:gd name="T14" fmla="*/ 0 w 57"/>
                <a:gd name="T15" fmla="*/ 42 h 86"/>
                <a:gd name="T16" fmla="*/ 31 w 57"/>
                <a:gd name="T17" fmla="*/ 0 h 86"/>
                <a:gd name="T18" fmla="*/ 57 w 57"/>
                <a:gd name="T19" fmla="*/ 26 h 86"/>
                <a:gd name="T20" fmla="*/ 46 w 57"/>
                <a:gd name="T21" fmla="*/ 2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6">
                  <a:moveTo>
                    <a:pt x="46" y="26"/>
                  </a:moveTo>
                  <a:cubicBezTo>
                    <a:pt x="46" y="16"/>
                    <a:pt x="41" y="8"/>
                    <a:pt x="31" y="8"/>
                  </a:cubicBezTo>
                  <a:cubicBezTo>
                    <a:pt x="14" y="8"/>
                    <a:pt x="10" y="27"/>
                    <a:pt x="10" y="40"/>
                  </a:cubicBezTo>
                  <a:cubicBezTo>
                    <a:pt x="10" y="61"/>
                    <a:pt x="19" y="78"/>
                    <a:pt x="42" y="78"/>
                  </a:cubicBezTo>
                  <a:cubicBezTo>
                    <a:pt x="46" y="78"/>
                    <a:pt x="50" y="77"/>
                    <a:pt x="54" y="76"/>
                  </a:cubicBezTo>
                  <a:cubicBezTo>
                    <a:pt x="54" y="85"/>
                    <a:pt x="54" y="85"/>
                    <a:pt x="54" y="85"/>
                  </a:cubicBezTo>
                  <a:cubicBezTo>
                    <a:pt x="50" y="86"/>
                    <a:pt x="45" y="86"/>
                    <a:pt x="40" y="86"/>
                  </a:cubicBezTo>
                  <a:cubicBezTo>
                    <a:pt x="12" y="86"/>
                    <a:pt x="0" y="68"/>
                    <a:pt x="0" y="42"/>
                  </a:cubicBezTo>
                  <a:cubicBezTo>
                    <a:pt x="0" y="21"/>
                    <a:pt x="7" y="0"/>
                    <a:pt x="31" y="0"/>
                  </a:cubicBezTo>
                  <a:cubicBezTo>
                    <a:pt x="47" y="0"/>
                    <a:pt x="57" y="9"/>
                    <a:pt x="57" y="26"/>
                  </a:cubicBezTo>
                  <a:lnTo>
                    <a:pt x="46" y="26"/>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75" name="Freeform 8"/>
            <p:cNvSpPr>
              <a:spLocks/>
            </p:cNvSpPr>
            <p:nvPr/>
          </p:nvSpPr>
          <p:spPr bwMode="auto">
            <a:xfrm>
              <a:off x="2384" y="367"/>
              <a:ext cx="137" cy="281"/>
            </a:xfrm>
            <a:custGeom>
              <a:avLst/>
              <a:gdLst>
                <a:gd name="T0" fmla="*/ 50 w 58"/>
                <a:gd name="T1" fmla="*/ 119 h 119"/>
                <a:gd name="T2" fmla="*/ 50 w 58"/>
                <a:gd name="T3" fmla="*/ 67 h 119"/>
                <a:gd name="T4" fmla="*/ 35 w 58"/>
                <a:gd name="T5" fmla="*/ 43 h 119"/>
                <a:gd name="T6" fmla="*/ 11 w 58"/>
                <a:gd name="T7" fmla="*/ 70 h 119"/>
                <a:gd name="T8" fmla="*/ 9 w 58"/>
                <a:gd name="T9" fmla="*/ 88 h 119"/>
                <a:gd name="T10" fmla="*/ 9 w 58"/>
                <a:gd name="T11" fmla="*/ 119 h 119"/>
                <a:gd name="T12" fmla="*/ 0 w 58"/>
                <a:gd name="T13" fmla="*/ 119 h 119"/>
                <a:gd name="T14" fmla="*/ 0 w 58"/>
                <a:gd name="T15" fmla="*/ 0 h 119"/>
                <a:gd name="T16" fmla="*/ 9 w 58"/>
                <a:gd name="T17" fmla="*/ 0 h 119"/>
                <a:gd name="T18" fmla="*/ 9 w 58"/>
                <a:gd name="T19" fmla="*/ 57 h 119"/>
                <a:gd name="T20" fmla="*/ 9 w 58"/>
                <a:gd name="T21" fmla="*/ 57 h 119"/>
                <a:gd name="T22" fmla="*/ 37 w 58"/>
                <a:gd name="T23" fmla="*/ 35 h 119"/>
                <a:gd name="T24" fmla="*/ 45 w 58"/>
                <a:gd name="T25" fmla="*/ 37 h 119"/>
                <a:gd name="T26" fmla="*/ 58 w 58"/>
                <a:gd name="T27" fmla="*/ 58 h 119"/>
                <a:gd name="T28" fmla="*/ 58 w 58"/>
                <a:gd name="T29" fmla="*/ 119 h 119"/>
                <a:gd name="T30" fmla="*/ 50 w 58"/>
                <a:gd name="T3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119">
                  <a:moveTo>
                    <a:pt x="50" y="119"/>
                  </a:moveTo>
                  <a:cubicBezTo>
                    <a:pt x="50" y="67"/>
                    <a:pt x="50" y="67"/>
                    <a:pt x="50" y="67"/>
                  </a:cubicBezTo>
                  <a:cubicBezTo>
                    <a:pt x="50" y="57"/>
                    <a:pt x="49" y="43"/>
                    <a:pt x="35" y="43"/>
                  </a:cubicBezTo>
                  <a:cubicBezTo>
                    <a:pt x="22" y="43"/>
                    <a:pt x="14" y="59"/>
                    <a:pt x="11" y="70"/>
                  </a:cubicBezTo>
                  <a:cubicBezTo>
                    <a:pt x="10" y="76"/>
                    <a:pt x="9" y="82"/>
                    <a:pt x="9" y="88"/>
                  </a:cubicBezTo>
                  <a:cubicBezTo>
                    <a:pt x="9" y="119"/>
                    <a:pt x="9" y="119"/>
                    <a:pt x="9" y="119"/>
                  </a:cubicBezTo>
                  <a:cubicBezTo>
                    <a:pt x="0" y="119"/>
                    <a:pt x="0" y="119"/>
                    <a:pt x="0" y="119"/>
                  </a:cubicBezTo>
                  <a:cubicBezTo>
                    <a:pt x="0" y="0"/>
                    <a:pt x="0" y="0"/>
                    <a:pt x="0" y="0"/>
                  </a:cubicBezTo>
                  <a:cubicBezTo>
                    <a:pt x="9" y="0"/>
                    <a:pt x="9" y="0"/>
                    <a:pt x="9" y="0"/>
                  </a:cubicBezTo>
                  <a:cubicBezTo>
                    <a:pt x="9" y="57"/>
                    <a:pt x="9" y="57"/>
                    <a:pt x="9" y="57"/>
                  </a:cubicBezTo>
                  <a:cubicBezTo>
                    <a:pt x="9" y="57"/>
                    <a:pt x="9" y="57"/>
                    <a:pt x="9" y="57"/>
                  </a:cubicBezTo>
                  <a:cubicBezTo>
                    <a:pt x="14" y="43"/>
                    <a:pt x="21" y="35"/>
                    <a:pt x="37" y="35"/>
                  </a:cubicBezTo>
                  <a:cubicBezTo>
                    <a:pt x="39" y="35"/>
                    <a:pt x="42" y="36"/>
                    <a:pt x="45" y="37"/>
                  </a:cubicBezTo>
                  <a:cubicBezTo>
                    <a:pt x="54" y="40"/>
                    <a:pt x="58" y="48"/>
                    <a:pt x="58" y="58"/>
                  </a:cubicBezTo>
                  <a:cubicBezTo>
                    <a:pt x="58" y="119"/>
                    <a:pt x="58" y="119"/>
                    <a:pt x="58" y="119"/>
                  </a:cubicBezTo>
                  <a:lnTo>
                    <a:pt x="50" y="119"/>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76" name="Freeform 9"/>
            <p:cNvSpPr>
              <a:spLocks/>
            </p:cNvSpPr>
            <p:nvPr/>
          </p:nvSpPr>
          <p:spPr bwMode="auto">
            <a:xfrm>
              <a:off x="2564" y="450"/>
              <a:ext cx="137" cy="198"/>
            </a:xfrm>
            <a:custGeom>
              <a:avLst/>
              <a:gdLst>
                <a:gd name="T0" fmla="*/ 50 w 58"/>
                <a:gd name="T1" fmla="*/ 84 h 84"/>
                <a:gd name="T2" fmla="*/ 50 w 58"/>
                <a:gd name="T3" fmla="*/ 32 h 84"/>
                <a:gd name="T4" fmla="*/ 35 w 58"/>
                <a:gd name="T5" fmla="*/ 8 h 84"/>
                <a:gd name="T6" fmla="*/ 12 w 58"/>
                <a:gd name="T7" fmla="*/ 35 h 84"/>
                <a:gd name="T8" fmla="*/ 9 w 58"/>
                <a:gd name="T9" fmla="*/ 53 h 84"/>
                <a:gd name="T10" fmla="*/ 9 w 58"/>
                <a:gd name="T11" fmla="*/ 84 h 84"/>
                <a:gd name="T12" fmla="*/ 0 w 58"/>
                <a:gd name="T13" fmla="*/ 84 h 84"/>
                <a:gd name="T14" fmla="*/ 0 w 58"/>
                <a:gd name="T15" fmla="*/ 2 h 84"/>
                <a:gd name="T16" fmla="*/ 9 w 58"/>
                <a:gd name="T17" fmla="*/ 2 h 84"/>
                <a:gd name="T18" fmla="*/ 9 w 58"/>
                <a:gd name="T19" fmla="*/ 22 h 84"/>
                <a:gd name="T20" fmla="*/ 9 w 58"/>
                <a:gd name="T21" fmla="*/ 22 h 84"/>
                <a:gd name="T22" fmla="*/ 37 w 58"/>
                <a:gd name="T23" fmla="*/ 0 h 84"/>
                <a:gd name="T24" fmla="*/ 45 w 58"/>
                <a:gd name="T25" fmla="*/ 2 h 84"/>
                <a:gd name="T26" fmla="*/ 58 w 58"/>
                <a:gd name="T27" fmla="*/ 23 h 84"/>
                <a:gd name="T28" fmla="*/ 58 w 58"/>
                <a:gd name="T29" fmla="*/ 84 h 84"/>
                <a:gd name="T30" fmla="*/ 50 w 58"/>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4">
                  <a:moveTo>
                    <a:pt x="50" y="84"/>
                  </a:moveTo>
                  <a:cubicBezTo>
                    <a:pt x="50" y="32"/>
                    <a:pt x="50" y="32"/>
                    <a:pt x="50" y="32"/>
                  </a:cubicBezTo>
                  <a:cubicBezTo>
                    <a:pt x="50" y="22"/>
                    <a:pt x="49" y="8"/>
                    <a:pt x="35" y="8"/>
                  </a:cubicBezTo>
                  <a:cubicBezTo>
                    <a:pt x="22" y="8"/>
                    <a:pt x="14" y="24"/>
                    <a:pt x="12" y="35"/>
                  </a:cubicBezTo>
                  <a:cubicBezTo>
                    <a:pt x="10" y="41"/>
                    <a:pt x="9" y="47"/>
                    <a:pt x="9" y="53"/>
                  </a:cubicBezTo>
                  <a:cubicBezTo>
                    <a:pt x="9" y="84"/>
                    <a:pt x="9" y="84"/>
                    <a:pt x="9" y="84"/>
                  </a:cubicBezTo>
                  <a:cubicBezTo>
                    <a:pt x="0" y="84"/>
                    <a:pt x="0" y="84"/>
                    <a:pt x="0" y="84"/>
                  </a:cubicBezTo>
                  <a:cubicBezTo>
                    <a:pt x="0" y="2"/>
                    <a:pt x="0" y="2"/>
                    <a:pt x="0" y="2"/>
                  </a:cubicBezTo>
                  <a:cubicBezTo>
                    <a:pt x="9" y="2"/>
                    <a:pt x="9" y="2"/>
                    <a:pt x="9" y="2"/>
                  </a:cubicBezTo>
                  <a:cubicBezTo>
                    <a:pt x="9" y="22"/>
                    <a:pt x="9" y="22"/>
                    <a:pt x="9" y="22"/>
                  </a:cubicBezTo>
                  <a:cubicBezTo>
                    <a:pt x="9" y="22"/>
                    <a:pt x="9" y="22"/>
                    <a:pt x="9" y="22"/>
                  </a:cubicBezTo>
                  <a:cubicBezTo>
                    <a:pt x="14" y="8"/>
                    <a:pt x="21" y="0"/>
                    <a:pt x="37" y="0"/>
                  </a:cubicBezTo>
                  <a:cubicBezTo>
                    <a:pt x="40" y="0"/>
                    <a:pt x="42" y="1"/>
                    <a:pt x="45" y="2"/>
                  </a:cubicBezTo>
                  <a:cubicBezTo>
                    <a:pt x="54" y="5"/>
                    <a:pt x="58" y="14"/>
                    <a:pt x="58" y="23"/>
                  </a:cubicBezTo>
                  <a:cubicBezTo>
                    <a:pt x="58" y="84"/>
                    <a:pt x="58" y="84"/>
                    <a:pt x="58" y="84"/>
                  </a:cubicBezTo>
                  <a:lnTo>
                    <a:pt x="50" y="84"/>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77" name="Freeform 10"/>
            <p:cNvSpPr>
              <a:spLocks noEditPoints="1"/>
            </p:cNvSpPr>
            <p:nvPr/>
          </p:nvSpPr>
          <p:spPr bwMode="auto">
            <a:xfrm>
              <a:off x="2745" y="450"/>
              <a:ext cx="161" cy="203"/>
            </a:xfrm>
            <a:custGeom>
              <a:avLst/>
              <a:gdLst>
                <a:gd name="T0" fmla="*/ 34 w 68"/>
                <a:gd name="T1" fmla="*/ 86 h 86"/>
                <a:gd name="T2" fmla="*/ 0 w 68"/>
                <a:gd name="T3" fmla="*/ 43 h 86"/>
                <a:gd name="T4" fmla="*/ 34 w 68"/>
                <a:gd name="T5" fmla="*/ 0 h 86"/>
                <a:gd name="T6" fmla="*/ 68 w 68"/>
                <a:gd name="T7" fmla="*/ 43 h 86"/>
                <a:gd name="T8" fmla="*/ 34 w 68"/>
                <a:gd name="T9" fmla="*/ 86 h 86"/>
                <a:gd name="T10" fmla="*/ 33 w 68"/>
                <a:gd name="T11" fmla="*/ 8 h 86"/>
                <a:gd name="T12" fmla="*/ 10 w 68"/>
                <a:gd name="T13" fmla="*/ 44 h 86"/>
                <a:gd name="T14" fmla="*/ 33 w 68"/>
                <a:gd name="T15" fmla="*/ 78 h 86"/>
                <a:gd name="T16" fmla="*/ 57 w 68"/>
                <a:gd name="T17" fmla="*/ 44 h 86"/>
                <a:gd name="T18" fmla="*/ 33 w 68"/>
                <a:gd name="T1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6">
                  <a:moveTo>
                    <a:pt x="34" y="86"/>
                  </a:moveTo>
                  <a:cubicBezTo>
                    <a:pt x="9" y="86"/>
                    <a:pt x="0" y="65"/>
                    <a:pt x="0" y="43"/>
                  </a:cubicBezTo>
                  <a:cubicBezTo>
                    <a:pt x="0" y="21"/>
                    <a:pt x="9" y="0"/>
                    <a:pt x="34" y="0"/>
                  </a:cubicBezTo>
                  <a:cubicBezTo>
                    <a:pt x="59" y="0"/>
                    <a:pt x="68" y="22"/>
                    <a:pt x="68" y="43"/>
                  </a:cubicBezTo>
                  <a:cubicBezTo>
                    <a:pt x="68" y="65"/>
                    <a:pt x="59" y="86"/>
                    <a:pt x="34" y="86"/>
                  </a:cubicBezTo>
                  <a:close/>
                  <a:moveTo>
                    <a:pt x="33" y="8"/>
                  </a:moveTo>
                  <a:cubicBezTo>
                    <a:pt x="14" y="8"/>
                    <a:pt x="10" y="29"/>
                    <a:pt x="10" y="44"/>
                  </a:cubicBezTo>
                  <a:cubicBezTo>
                    <a:pt x="10" y="60"/>
                    <a:pt x="14" y="78"/>
                    <a:pt x="33" y="78"/>
                  </a:cubicBezTo>
                  <a:cubicBezTo>
                    <a:pt x="53" y="78"/>
                    <a:pt x="57" y="60"/>
                    <a:pt x="57" y="44"/>
                  </a:cubicBezTo>
                  <a:cubicBezTo>
                    <a:pt x="57" y="29"/>
                    <a:pt x="53" y="8"/>
                    <a:pt x="33" y="8"/>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78" name="Rectangle 11"/>
            <p:cNvSpPr>
              <a:spLocks noChangeArrowheads="1"/>
            </p:cNvSpPr>
            <p:nvPr/>
          </p:nvSpPr>
          <p:spPr bwMode="auto">
            <a:xfrm>
              <a:off x="2941" y="367"/>
              <a:ext cx="22" cy="281"/>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79" name="Freeform 12"/>
            <p:cNvSpPr>
              <a:spLocks noEditPoints="1"/>
            </p:cNvSpPr>
            <p:nvPr/>
          </p:nvSpPr>
          <p:spPr bwMode="auto">
            <a:xfrm>
              <a:off x="3008" y="450"/>
              <a:ext cx="160" cy="203"/>
            </a:xfrm>
            <a:custGeom>
              <a:avLst/>
              <a:gdLst>
                <a:gd name="T0" fmla="*/ 34 w 68"/>
                <a:gd name="T1" fmla="*/ 86 h 86"/>
                <a:gd name="T2" fmla="*/ 0 w 68"/>
                <a:gd name="T3" fmla="*/ 43 h 86"/>
                <a:gd name="T4" fmla="*/ 34 w 68"/>
                <a:gd name="T5" fmla="*/ 0 h 86"/>
                <a:gd name="T6" fmla="*/ 68 w 68"/>
                <a:gd name="T7" fmla="*/ 43 h 86"/>
                <a:gd name="T8" fmla="*/ 34 w 68"/>
                <a:gd name="T9" fmla="*/ 86 h 86"/>
                <a:gd name="T10" fmla="*/ 34 w 68"/>
                <a:gd name="T11" fmla="*/ 8 h 86"/>
                <a:gd name="T12" fmla="*/ 11 w 68"/>
                <a:gd name="T13" fmla="*/ 44 h 86"/>
                <a:gd name="T14" fmla="*/ 34 w 68"/>
                <a:gd name="T15" fmla="*/ 78 h 86"/>
                <a:gd name="T16" fmla="*/ 57 w 68"/>
                <a:gd name="T17" fmla="*/ 44 h 86"/>
                <a:gd name="T18" fmla="*/ 34 w 68"/>
                <a:gd name="T1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6">
                  <a:moveTo>
                    <a:pt x="34" y="86"/>
                  </a:moveTo>
                  <a:cubicBezTo>
                    <a:pt x="9" y="86"/>
                    <a:pt x="0" y="65"/>
                    <a:pt x="0" y="43"/>
                  </a:cubicBezTo>
                  <a:cubicBezTo>
                    <a:pt x="0" y="21"/>
                    <a:pt x="9" y="0"/>
                    <a:pt x="34" y="0"/>
                  </a:cubicBezTo>
                  <a:cubicBezTo>
                    <a:pt x="59" y="0"/>
                    <a:pt x="68" y="22"/>
                    <a:pt x="68" y="43"/>
                  </a:cubicBezTo>
                  <a:cubicBezTo>
                    <a:pt x="68" y="65"/>
                    <a:pt x="59" y="86"/>
                    <a:pt x="34" y="86"/>
                  </a:cubicBezTo>
                  <a:close/>
                  <a:moveTo>
                    <a:pt x="34" y="8"/>
                  </a:moveTo>
                  <a:cubicBezTo>
                    <a:pt x="14" y="8"/>
                    <a:pt x="11" y="29"/>
                    <a:pt x="11" y="44"/>
                  </a:cubicBezTo>
                  <a:cubicBezTo>
                    <a:pt x="11" y="60"/>
                    <a:pt x="14" y="78"/>
                    <a:pt x="34" y="78"/>
                  </a:cubicBezTo>
                  <a:cubicBezTo>
                    <a:pt x="53" y="78"/>
                    <a:pt x="57" y="60"/>
                    <a:pt x="57" y="44"/>
                  </a:cubicBezTo>
                  <a:cubicBezTo>
                    <a:pt x="57" y="29"/>
                    <a:pt x="53" y="8"/>
                    <a:pt x="34" y="8"/>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80" name="Freeform 13"/>
            <p:cNvSpPr>
              <a:spLocks noEditPoints="1"/>
            </p:cNvSpPr>
            <p:nvPr/>
          </p:nvSpPr>
          <p:spPr bwMode="auto">
            <a:xfrm>
              <a:off x="3197" y="450"/>
              <a:ext cx="144" cy="281"/>
            </a:xfrm>
            <a:custGeom>
              <a:avLst/>
              <a:gdLst>
                <a:gd name="T0" fmla="*/ 26 w 61"/>
                <a:gd name="T1" fmla="*/ 119 h 119"/>
                <a:gd name="T2" fmla="*/ 5 w 61"/>
                <a:gd name="T3" fmla="*/ 116 h 119"/>
                <a:gd name="T4" fmla="*/ 5 w 61"/>
                <a:gd name="T5" fmla="*/ 107 h 119"/>
                <a:gd name="T6" fmla="*/ 23 w 61"/>
                <a:gd name="T7" fmla="*/ 110 h 119"/>
                <a:gd name="T8" fmla="*/ 52 w 61"/>
                <a:gd name="T9" fmla="*/ 83 h 119"/>
                <a:gd name="T10" fmla="*/ 52 w 61"/>
                <a:gd name="T11" fmla="*/ 67 h 119"/>
                <a:gd name="T12" fmla="*/ 52 w 61"/>
                <a:gd name="T13" fmla="*/ 67 h 119"/>
                <a:gd name="T14" fmla="*/ 29 w 61"/>
                <a:gd name="T15" fmla="*/ 84 h 119"/>
                <a:gd name="T16" fmla="*/ 0 w 61"/>
                <a:gd name="T17" fmla="*/ 43 h 119"/>
                <a:gd name="T18" fmla="*/ 29 w 61"/>
                <a:gd name="T19" fmla="*/ 0 h 119"/>
                <a:gd name="T20" fmla="*/ 52 w 61"/>
                <a:gd name="T21" fmla="*/ 17 h 119"/>
                <a:gd name="T22" fmla="*/ 52 w 61"/>
                <a:gd name="T23" fmla="*/ 17 h 119"/>
                <a:gd name="T24" fmla="*/ 52 w 61"/>
                <a:gd name="T25" fmla="*/ 2 h 119"/>
                <a:gd name="T26" fmla="*/ 61 w 61"/>
                <a:gd name="T27" fmla="*/ 2 h 119"/>
                <a:gd name="T28" fmla="*/ 61 w 61"/>
                <a:gd name="T29" fmla="*/ 82 h 119"/>
                <a:gd name="T30" fmla="*/ 26 w 61"/>
                <a:gd name="T31" fmla="*/ 119 h 119"/>
                <a:gd name="T32" fmla="*/ 30 w 61"/>
                <a:gd name="T33" fmla="*/ 8 h 119"/>
                <a:gd name="T34" fmla="*/ 10 w 61"/>
                <a:gd name="T35" fmla="*/ 44 h 119"/>
                <a:gd name="T36" fmla="*/ 30 w 61"/>
                <a:gd name="T37" fmla="*/ 76 h 119"/>
                <a:gd name="T38" fmla="*/ 52 w 61"/>
                <a:gd name="T39" fmla="*/ 42 h 119"/>
                <a:gd name="T40" fmla="*/ 30 w 61"/>
                <a:gd name="T41" fmla="*/ 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119">
                  <a:moveTo>
                    <a:pt x="26" y="119"/>
                  </a:moveTo>
                  <a:cubicBezTo>
                    <a:pt x="19" y="119"/>
                    <a:pt x="12" y="118"/>
                    <a:pt x="5" y="116"/>
                  </a:cubicBezTo>
                  <a:cubicBezTo>
                    <a:pt x="5" y="107"/>
                    <a:pt x="5" y="107"/>
                    <a:pt x="5" y="107"/>
                  </a:cubicBezTo>
                  <a:cubicBezTo>
                    <a:pt x="11" y="109"/>
                    <a:pt x="17" y="110"/>
                    <a:pt x="23" y="110"/>
                  </a:cubicBezTo>
                  <a:cubicBezTo>
                    <a:pt x="43" y="110"/>
                    <a:pt x="52" y="103"/>
                    <a:pt x="52" y="83"/>
                  </a:cubicBezTo>
                  <a:cubicBezTo>
                    <a:pt x="52" y="67"/>
                    <a:pt x="52" y="67"/>
                    <a:pt x="52" y="67"/>
                  </a:cubicBezTo>
                  <a:cubicBezTo>
                    <a:pt x="52" y="67"/>
                    <a:pt x="52" y="67"/>
                    <a:pt x="52" y="67"/>
                  </a:cubicBezTo>
                  <a:cubicBezTo>
                    <a:pt x="49" y="78"/>
                    <a:pt x="40" y="84"/>
                    <a:pt x="29" y="84"/>
                  </a:cubicBezTo>
                  <a:cubicBezTo>
                    <a:pt x="5" y="84"/>
                    <a:pt x="0" y="63"/>
                    <a:pt x="0" y="43"/>
                  </a:cubicBezTo>
                  <a:cubicBezTo>
                    <a:pt x="0" y="25"/>
                    <a:pt x="7" y="0"/>
                    <a:pt x="29" y="0"/>
                  </a:cubicBezTo>
                  <a:cubicBezTo>
                    <a:pt x="40" y="0"/>
                    <a:pt x="49" y="6"/>
                    <a:pt x="52" y="17"/>
                  </a:cubicBezTo>
                  <a:cubicBezTo>
                    <a:pt x="52" y="17"/>
                    <a:pt x="52" y="17"/>
                    <a:pt x="52" y="17"/>
                  </a:cubicBezTo>
                  <a:cubicBezTo>
                    <a:pt x="52" y="2"/>
                    <a:pt x="52" y="2"/>
                    <a:pt x="52" y="2"/>
                  </a:cubicBezTo>
                  <a:cubicBezTo>
                    <a:pt x="61" y="2"/>
                    <a:pt x="61" y="2"/>
                    <a:pt x="61" y="2"/>
                  </a:cubicBezTo>
                  <a:cubicBezTo>
                    <a:pt x="61" y="82"/>
                    <a:pt x="61" y="82"/>
                    <a:pt x="61" y="82"/>
                  </a:cubicBezTo>
                  <a:cubicBezTo>
                    <a:pt x="61" y="105"/>
                    <a:pt x="50" y="119"/>
                    <a:pt x="26" y="119"/>
                  </a:cubicBezTo>
                  <a:close/>
                  <a:moveTo>
                    <a:pt x="30" y="8"/>
                  </a:moveTo>
                  <a:cubicBezTo>
                    <a:pt x="14" y="8"/>
                    <a:pt x="10" y="32"/>
                    <a:pt x="10" y="44"/>
                  </a:cubicBezTo>
                  <a:cubicBezTo>
                    <a:pt x="10" y="57"/>
                    <a:pt x="13" y="76"/>
                    <a:pt x="30" y="76"/>
                  </a:cubicBezTo>
                  <a:cubicBezTo>
                    <a:pt x="46" y="76"/>
                    <a:pt x="52" y="55"/>
                    <a:pt x="52" y="42"/>
                  </a:cubicBezTo>
                  <a:cubicBezTo>
                    <a:pt x="52" y="29"/>
                    <a:pt x="46" y="8"/>
                    <a:pt x="30" y="8"/>
                  </a:cubicBez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81" name="Freeform 14"/>
            <p:cNvSpPr>
              <a:spLocks/>
            </p:cNvSpPr>
            <p:nvPr/>
          </p:nvSpPr>
          <p:spPr bwMode="auto">
            <a:xfrm>
              <a:off x="3371" y="455"/>
              <a:ext cx="166" cy="269"/>
            </a:xfrm>
            <a:custGeom>
              <a:avLst/>
              <a:gdLst>
                <a:gd name="T0" fmla="*/ 71 w 166"/>
                <a:gd name="T1" fmla="*/ 269 h 269"/>
                <a:gd name="T2" fmla="*/ 48 w 166"/>
                <a:gd name="T3" fmla="*/ 269 h 269"/>
                <a:gd name="T4" fmla="*/ 76 w 166"/>
                <a:gd name="T5" fmla="*/ 193 h 269"/>
                <a:gd name="T6" fmla="*/ 0 w 166"/>
                <a:gd name="T7" fmla="*/ 0 h 269"/>
                <a:gd name="T8" fmla="*/ 22 w 166"/>
                <a:gd name="T9" fmla="*/ 0 h 269"/>
                <a:gd name="T10" fmla="*/ 85 w 166"/>
                <a:gd name="T11" fmla="*/ 160 h 269"/>
                <a:gd name="T12" fmla="*/ 142 w 166"/>
                <a:gd name="T13" fmla="*/ 0 h 269"/>
                <a:gd name="T14" fmla="*/ 166 w 166"/>
                <a:gd name="T15" fmla="*/ 0 h 269"/>
                <a:gd name="T16" fmla="*/ 71 w 166"/>
                <a:gd name="T1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9">
                  <a:moveTo>
                    <a:pt x="71" y="269"/>
                  </a:moveTo>
                  <a:lnTo>
                    <a:pt x="48" y="269"/>
                  </a:lnTo>
                  <a:lnTo>
                    <a:pt x="76" y="193"/>
                  </a:lnTo>
                  <a:lnTo>
                    <a:pt x="0" y="0"/>
                  </a:lnTo>
                  <a:lnTo>
                    <a:pt x="22" y="0"/>
                  </a:lnTo>
                  <a:lnTo>
                    <a:pt x="85" y="160"/>
                  </a:lnTo>
                  <a:lnTo>
                    <a:pt x="142" y="0"/>
                  </a:lnTo>
                  <a:lnTo>
                    <a:pt x="166" y="0"/>
                  </a:lnTo>
                  <a:lnTo>
                    <a:pt x="71" y="269"/>
                  </a:lnTo>
                  <a:close/>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82" name="Freeform 15"/>
            <p:cNvSpPr>
              <a:spLocks noEditPoints="1"/>
            </p:cNvSpPr>
            <p:nvPr/>
          </p:nvSpPr>
          <p:spPr bwMode="auto">
            <a:xfrm>
              <a:off x="391" y="388"/>
              <a:ext cx="1495" cy="265"/>
            </a:xfrm>
            <a:custGeom>
              <a:avLst/>
              <a:gdLst>
                <a:gd name="T0" fmla="*/ 29 w 633"/>
                <a:gd name="T1" fmla="*/ 99 h 112"/>
                <a:gd name="T2" fmla="*/ 46 w 633"/>
                <a:gd name="T3" fmla="*/ 74 h 112"/>
                <a:gd name="T4" fmla="*/ 65 w 633"/>
                <a:gd name="T5" fmla="*/ 52 h 112"/>
                <a:gd name="T6" fmla="*/ 4 w 633"/>
                <a:gd name="T7" fmla="*/ 52 h 112"/>
                <a:gd name="T8" fmla="*/ 35 w 633"/>
                <a:gd name="T9" fmla="*/ 39 h 112"/>
                <a:gd name="T10" fmla="*/ 46 w 633"/>
                <a:gd name="T11" fmla="*/ 63 h 112"/>
                <a:gd name="T12" fmla="*/ 25 w 633"/>
                <a:gd name="T13" fmla="*/ 112 h 112"/>
                <a:gd name="T14" fmla="*/ 46 w 633"/>
                <a:gd name="T15" fmla="*/ 101 h 112"/>
                <a:gd name="T16" fmla="*/ 65 w 633"/>
                <a:gd name="T17" fmla="*/ 110 h 112"/>
                <a:gd name="T18" fmla="*/ 142 w 633"/>
                <a:gd name="T19" fmla="*/ 56 h 112"/>
                <a:gd name="T20" fmla="*/ 73 w 633"/>
                <a:gd name="T21" fmla="*/ 65 h 112"/>
                <a:gd name="T22" fmla="*/ 141 w 633"/>
                <a:gd name="T23" fmla="*/ 108 h 112"/>
                <a:gd name="T24" fmla="*/ 128 w 633"/>
                <a:gd name="T25" fmla="*/ 99 h 112"/>
                <a:gd name="T26" fmla="*/ 109 w 633"/>
                <a:gd name="T27" fmla="*/ 39 h 112"/>
                <a:gd name="T28" fmla="*/ 196 w 633"/>
                <a:gd name="T29" fmla="*/ 56 h 112"/>
                <a:gd name="T30" fmla="*/ 185 w 633"/>
                <a:gd name="T31" fmla="*/ 26 h 112"/>
                <a:gd name="T32" fmla="*/ 191 w 633"/>
                <a:gd name="T33" fmla="*/ 112 h 112"/>
                <a:gd name="T34" fmla="*/ 215 w 633"/>
                <a:gd name="T35" fmla="*/ 96 h 112"/>
                <a:gd name="T36" fmla="*/ 167 w 633"/>
                <a:gd name="T37" fmla="*/ 62 h 112"/>
                <a:gd name="T38" fmla="*/ 196 w 633"/>
                <a:gd name="T39" fmla="*/ 56 h 112"/>
                <a:gd name="T40" fmla="*/ 241 w 633"/>
                <a:gd name="T41" fmla="*/ 52 h 112"/>
                <a:gd name="T42" fmla="*/ 271 w 633"/>
                <a:gd name="T43" fmla="*/ 52 h 112"/>
                <a:gd name="T44" fmla="*/ 289 w 633"/>
                <a:gd name="T45" fmla="*/ 59 h 112"/>
                <a:gd name="T46" fmla="*/ 222 w 633"/>
                <a:gd name="T47" fmla="*/ 65 h 112"/>
                <a:gd name="T48" fmla="*/ 287 w 633"/>
                <a:gd name="T49" fmla="*/ 109 h 112"/>
                <a:gd name="T50" fmla="*/ 271 w 633"/>
                <a:gd name="T51" fmla="*/ 99 h 112"/>
                <a:gd name="T52" fmla="*/ 289 w 633"/>
                <a:gd name="T53" fmla="*/ 64 h 112"/>
                <a:gd name="T54" fmla="*/ 365 w 633"/>
                <a:gd name="T55" fmla="*/ 110 h 112"/>
                <a:gd name="T56" fmla="*/ 343 w 633"/>
                <a:gd name="T57" fmla="*/ 26 h 112"/>
                <a:gd name="T58" fmla="*/ 318 w 633"/>
                <a:gd name="T59" fmla="*/ 43 h 112"/>
                <a:gd name="T60" fmla="*/ 299 w 633"/>
                <a:gd name="T61" fmla="*/ 28 h 112"/>
                <a:gd name="T62" fmla="*/ 318 w 633"/>
                <a:gd name="T63" fmla="*/ 110 h 112"/>
                <a:gd name="T64" fmla="*/ 337 w 633"/>
                <a:gd name="T65" fmla="*/ 44 h 112"/>
                <a:gd name="T66" fmla="*/ 346 w 633"/>
                <a:gd name="T67" fmla="*/ 63 h 112"/>
                <a:gd name="T68" fmla="*/ 405 w 633"/>
                <a:gd name="T69" fmla="*/ 41 h 112"/>
                <a:gd name="T70" fmla="*/ 429 w 633"/>
                <a:gd name="T71" fmla="*/ 28 h 112"/>
                <a:gd name="T72" fmla="*/ 405 w 633"/>
                <a:gd name="T73" fmla="*/ 0 h 112"/>
                <a:gd name="T74" fmla="*/ 386 w 633"/>
                <a:gd name="T75" fmla="*/ 28 h 112"/>
                <a:gd name="T76" fmla="*/ 370 w 633"/>
                <a:gd name="T77" fmla="*/ 41 h 112"/>
                <a:gd name="T78" fmla="*/ 386 w 633"/>
                <a:gd name="T79" fmla="*/ 89 h 112"/>
                <a:gd name="T80" fmla="*/ 427 w 633"/>
                <a:gd name="T81" fmla="*/ 111 h 112"/>
                <a:gd name="T82" fmla="*/ 418 w 633"/>
                <a:gd name="T83" fmla="*/ 99 h 112"/>
                <a:gd name="T84" fmla="*/ 405 w 633"/>
                <a:gd name="T85" fmla="*/ 41 h 112"/>
                <a:gd name="T86" fmla="*/ 504 w 633"/>
                <a:gd name="T87" fmla="*/ 110 h 112"/>
                <a:gd name="T88" fmla="*/ 485 w 633"/>
                <a:gd name="T89" fmla="*/ 28 h 112"/>
                <a:gd name="T90" fmla="*/ 466 w 633"/>
                <a:gd name="T91" fmla="*/ 94 h 112"/>
                <a:gd name="T92" fmla="*/ 457 w 633"/>
                <a:gd name="T93" fmla="*/ 75 h 112"/>
                <a:gd name="T94" fmla="*/ 438 w 633"/>
                <a:gd name="T95" fmla="*/ 28 h 112"/>
                <a:gd name="T96" fmla="*/ 460 w 633"/>
                <a:gd name="T97" fmla="*/ 112 h 112"/>
                <a:gd name="T98" fmla="*/ 485 w 633"/>
                <a:gd name="T99" fmla="*/ 95 h 112"/>
                <a:gd name="T100" fmla="*/ 536 w 633"/>
                <a:gd name="T101" fmla="*/ 74 h 112"/>
                <a:gd name="T102" fmla="*/ 562 w 633"/>
                <a:gd name="T103" fmla="*/ 26 h 112"/>
                <a:gd name="T104" fmla="*/ 536 w 633"/>
                <a:gd name="T105" fmla="*/ 43 h 112"/>
                <a:gd name="T106" fmla="*/ 516 w 633"/>
                <a:gd name="T107" fmla="*/ 28 h 112"/>
                <a:gd name="T108" fmla="*/ 536 w 633"/>
                <a:gd name="T109" fmla="*/ 110 h 112"/>
                <a:gd name="T110" fmla="*/ 615 w 633"/>
                <a:gd name="T111" fmla="*/ 52 h 112"/>
                <a:gd name="T112" fmla="*/ 600 w 633"/>
                <a:gd name="T113" fmla="*/ 38 h 112"/>
                <a:gd name="T114" fmla="*/ 633 w 633"/>
                <a:gd name="T115" fmla="*/ 64 h 112"/>
                <a:gd name="T116" fmla="*/ 602 w 633"/>
                <a:gd name="T117" fmla="*/ 26 h 112"/>
                <a:gd name="T118" fmla="*/ 608 w 633"/>
                <a:gd name="T119" fmla="*/ 112 h 112"/>
                <a:gd name="T120" fmla="*/ 631 w 633"/>
                <a:gd name="T121" fmla="*/ 95 h 112"/>
                <a:gd name="T122" fmla="*/ 584 w 633"/>
                <a:gd name="T123"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3" h="112">
                  <a:moveTo>
                    <a:pt x="46" y="74"/>
                  </a:moveTo>
                  <a:cubicBezTo>
                    <a:pt x="46" y="84"/>
                    <a:pt x="42" y="99"/>
                    <a:pt x="29" y="99"/>
                  </a:cubicBezTo>
                  <a:cubicBezTo>
                    <a:pt x="23" y="99"/>
                    <a:pt x="19" y="95"/>
                    <a:pt x="19" y="89"/>
                  </a:cubicBezTo>
                  <a:cubicBezTo>
                    <a:pt x="19" y="76"/>
                    <a:pt x="37" y="74"/>
                    <a:pt x="46" y="74"/>
                  </a:cubicBezTo>
                  <a:moveTo>
                    <a:pt x="65" y="110"/>
                  </a:moveTo>
                  <a:cubicBezTo>
                    <a:pt x="65" y="52"/>
                    <a:pt x="65" y="52"/>
                    <a:pt x="65" y="52"/>
                  </a:cubicBezTo>
                  <a:cubicBezTo>
                    <a:pt x="65" y="32"/>
                    <a:pt x="52" y="26"/>
                    <a:pt x="35" y="26"/>
                  </a:cubicBezTo>
                  <a:cubicBezTo>
                    <a:pt x="18" y="26"/>
                    <a:pt x="4" y="33"/>
                    <a:pt x="4" y="52"/>
                  </a:cubicBezTo>
                  <a:cubicBezTo>
                    <a:pt x="22" y="52"/>
                    <a:pt x="22" y="52"/>
                    <a:pt x="22" y="52"/>
                  </a:cubicBezTo>
                  <a:cubicBezTo>
                    <a:pt x="22" y="44"/>
                    <a:pt x="27" y="39"/>
                    <a:pt x="35" y="39"/>
                  </a:cubicBezTo>
                  <a:cubicBezTo>
                    <a:pt x="44" y="39"/>
                    <a:pt x="46" y="46"/>
                    <a:pt x="46" y="54"/>
                  </a:cubicBezTo>
                  <a:cubicBezTo>
                    <a:pt x="46" y="63"/>
                    <a:pt x="46" y="63"/>
                    <a:pt x="46" y="63"/>
                  </a:cubicBezTo>
                  <a:cubicBezTo>
                    <a:pt x="28" y="63"/>
                    <a:pt x="0" y="66"/>
                    <a:pt x="0" y="90"/>
                  </a:cubicBezTo>
                  <a:cubicBezTo>
                    <a:pt x="0" y="104"/>
                    <a:pt x="12" y="112"/>
                    <a:pt x="25" y="112"/>
                  </a:cubicBezTo>
                  <a:cubicBezTo>
                    <a:pt x="34" y="112"/>
                    <a:pt x="42" y="109"/>
                    <a:pt x="46" y="101"/>
                  </a:cubicBezTo>
                  <a:cubicBezTo>
                    <a:pt x="46" y="101"/>
                    <a:pt x="46" y="101"/>
                    <a:pt x="46" y="101"/>
                  </a:cubicBezTo>
                  <a:cubicBezTo>
                    <a:pt x="46" y="110"/>
                    <a:pt x="46" y="110"/>
                    <a:pt x="46" y="110"/>
                  </a:cubicBezTo>
                  <a:cubicBezTo>
                    <a:pt x="65" y="110"/>
                    <a:pt x="65" y="110"/>
                    <a:pt x="65" y="110"/>
                  </a:cubicBezTo>
                  <a:moveTo>
                    <a:pt x="122" y="56"/>
                  </a:moveTo>
                  <a:cubicBezTo>
                    <a:pt x="142" y="56"/>
                    <a:pt x="142" y="56"/>
                    <a:pt x="142" y="56"/>
                  </a:cubicBezTo>
                  <a:cubicBezTo>
                    <a:pt x="142" y="36"/>
                    <a:pt x="131" y="26"/>
                    <a:pt x="111" y="26"/>
                  </a:cubicBezTo>
                  <a:cubicBezTo>
                    <a:pt x="86" y="26"/>
                    <a:pt x="73" y="41"/>
                    <a:pt x="73" y="65"/>
                  </a:cubicBezTo>
                  <a:cubicBezTo>
                    <a:pt x="73" y="94"/>
                    <a:pt x="88" y="112"/>
                    <a:pt x="117" y="112"/>
                  </a:cubicBezTo>
                  <a:cubicBezTo>
                    <a:pt x="125" y="112"/>
                    <a:pt x="134" y="111"/>
                    <a:pt x="141" y="108"/>
                  </a:cubicBezTo>
                  <a:cubicBezTo>
                    <a:pt x="141" y="96"/>
                    <a:pt x="141" y="96"/>
                    <a:pt x="141" y="96"/>
                  </a:cubicBezTo>
                  <a:cubicBezTo>
                    <a:pt x="137" y="98"/>
                    <a:pt x="132" y="99"/>
                    <a:pt x="128" y="99"/>
                  </a:cubicBezTo>
                  <a:cubicBezTo>
                    <a:pt x="106" y="99"/>
                    <a:pt x="94" y="83"/>
                    <a:pt x="94" y="62"/>
                  </a:cubicBezTo>
                  <a:cubicBezTo>
                    <a:pt x="94" y="52"/>
                    <a:pt x="97" y="39"/>
                    <a:pt x="109" y="39"/>
                  </a:cubicBezTo>
                  <a:cubicBezTo>
                    <a:pt x="119" y="39"/>
                    <a:pt x="122" y="48"/>
                    <a:pt x="122" y="56"/>
                  </a:cubicBezTo>
                  <a:moveTo>
                    <a:pt x="196" y="56"/>
                  </a:moveTo>
                  <a:cubicBezTo>
                    <a:pt x="216" y="56"/>
                    <a:pt x="216" y="56"/>
                    <a:pt x="216" y="56"/>
                  </a:cubicBezTo>
                  <a:cubicBezTo>
                    <a:pt x="216" y="36"/>
                    <a:pt x="205" y="26"/>
                    <a:pt x="185" y="26"/>
                  </a:cubicBezTo>
                  <a:cubicBezTo>
                    <a:pt x="160" y="26"/>
                    <a:pt x="147" y="41"/>
                    <a:pt x="147" y="65"/>
                  </a:cubicBezTo>
                  <a:cubicBezTo>
                    <a:pt x="147" y="94"/>
                    <a:pt x="162" y="112"/>
                    <a:pt x="191" y="112"/>
                  </a:cubicBezTo>
                  <a:cubicBezTo>
                    <a:pt x="199" y="112"/>
                    <a:pt x="207" y="111"/>
                    <a:pt x="215" y="108"/>
                  </a:cubicBezTo>
                  <a:cubicBezTo>
                    <a:pt x="215" y="96"/>
                    <a:pt x="215" y="96"/>
                    <a:pt x="215" y="96"/>
                  </a:cubicBezTo>
                  <a:cubicBezTo>
                    <a:pt x="211" y="98"/>
                    <a:pt x="206" y="99"/>
                    <a:pt x="201" y="99"/>
                  </a:cubicBezTo>
                  <a:cubicBezTo>
                    <a:pt x="179" y="99"/>
                    <a:pt x="167" y="83"/>
                    <a:pt x="167" y="62"/>
                  </a:cubicBezTo>
                  <a:cubicBezTo>
                    <a:pt x="167" y="52"/>
                    <a:pt x="171" y="39"/>
                    <a:pt x="183" y="39"/>
                  </a:cubicBezTo>
                  <a:cubicBezTo>
                    <a:pt x="193" y="39"/>
                    <a:pt x="196" y="48"/>
                    <a:pt x="196" y="56"/>
                  </a:cubicBezTo>
                  <a:moveTo>
                    <a:pt x="271" y="52"/>
                  </a:moveTo>
                  <a:cubicBezTo>
                    <a:pt x="241" y="52"/>
                    <a:pt x="241" y="52"/>
                    <a:pt x="241" y="52"/>
                  </a:cubicBezTo>
                  <a:cubicBezTo>
                    <a:pt x="242" y="44"/>
                    <a:pt x="248" y="38"/>
                    <a:pt x="256" y="38"/>
                  </a:cubicBezTo>
                  <a:cubicBezTo>
                    <a:pt x="265" y="38"/>
                    <a:pt x="271" y="44"/>
                    <a:pt x="271" y="52"/>
                  </a:cubicBezTo>
                  <a:moveTo>
                    <a:pt x="289" y="64"/>
                  </a:moveTo>
                  <a:cubicBezTo>
                    <a:pt x="289" y="59"/>
                    <a:pt x="289" y="59"/>
                    <a:pt x="289" y="59"/>
                  </a:cubicBezTo>
                  <a:cubicBezTo>
                    <a:pt x="289" y="39"/>
                    <a:pt x="279" y="26"/>
                    <a:pt x="258" y="26"/>
                  </a:cubicBezTo>
                  <a:cubicBezTo>
                    <a:pt x="233" y="26"/>
                    <a:pt x="222" y="41"/>
                    <a:pt x="222" y="65"/>
                  </a:cubicBezTo>
                  <a:cubicBezTo>
                    <a:pt x="222" y="92"/>
                    <a:pt x="235" y="112"/>
                    <a:pt x="264" y="112"/>
                  </a:cubicBezTo>
                  <a:cubicBezTo>
                    <a:pt x="272" y="112"/>
                    <a:pt x="279" y="111"/>
                    <a:pt x="287" y="109"/>
                  </a:cubicBezTo>
                  <a:cubicBezTo>
                    <a:pt x="287" y="95"/>
                    <a:pt x="287" y="95"/>
                    <a:pt x="287" y="95"/>
                  </a:cubicBezTo>
                  <a:cubicBezTo>
                    <a:pt x="282" y="97"/>
                    <a:pt x="276" y="99"/>
                    <a:pt x="271" y="99"/>
                  </a:cubicBezTo>
                  <a:cubicBezTo>
                    <a:pt x="252" y="99"/>
                    <a:pt x="240" y="81"/>
                    <a:pt x="240" y="64"/>
                  </a:cubicBezTo>
                  <a:cubicBezTo>
                    <a:pt x="289" y="64"/>
                    <a:pt x="289" y="64"/>
                    <a:pt x="289" y="64"/>
                  </a:cubicBezTo>
                  <a:moveTo>
                    <a:pt x="346" y="110"/>
                  </a:moveTo>
                  <a:cubicBezTo>
                    <a:pt x="365" y="110"/>
                    <a:pt x="365" y="110"/>
                    <a:pt x="365" y="110"/>
                  </a:cubicBezTo>
                  <a:cubicBezTo>
                    <a:pt x="365" y="53"/>
                    <a:pt x="365" y="53"/>
                    <a:pt x="365" y="53"/>
                  </a:cubicBezTo>
                  <a:cubicBezTo>
                    <a:pt x="365" y="39"/>
                    <a:pt x="358" y="26"/>
                    <a:pt x="343" y="26"/>
                  </a:cubicBezTo>
                  <a:cubicBezTo>
                    <a:pt x="331" y="26"/>
                    <a:pt x="323" y="33"/>
                    <a:pt x="318" y="43"/>
                  </a:cubicBezTo>
                  <a:cubicBezTo>
                    <a:pt x="318" y="43"/>
                    <a:pt x="318" y="43"/>
                    <a:pt x="318" y="43"/>
                  </a:cubicBezTo>
                  <a:cubicBezTo>
                    <a:pt x="318" y="28"/>
                    <a:pt x="318" y="28"/>
                    <a:pt x="318" y="28"/>
                  </a:cubicBezTo>
                  <a:cubicBezTo>
                    <a:pt x="299" y="28"/>
                    <a:pt x="299" y="28"/>
                    <a:pt x="299" y="28"/>
                  </a:cubicBezTo>
                  <a:cubicBezTo>
                    <a:pt x="299" y="110"/>
                    <a:pt x="299" y="110"/>
                    <a:pt x="299" y="110"/>
                  </a:cubicBezTo>
                  <a:cubicBezTo>
                    <a:pt x="318" y="110"/>
                    <a:pt x="318" y="110"/>
                    <a:pt x="318" y="110"/>
                  </a:cubicBezTo>
                  <a:cubicBezTo>
                    <a:pt x="318" y="75"/>
                    <a:pt x="318" y="75"/>
                    <a:pt x="318" y="75"/>
                  </a:cubicBezTo>
                  <a:cubicBezTo>
                    <a:pt x="318" y="63"/>
                    <a:pt x="324" y="44"/>
                    <a:pt x="337" y="44"/>
                  </a:cubicBezTo>
                  <a:cubicBezTo>
                    <a:pt x="339" y="44"/>
                    <a:pt x="341" y="44"/>
                    <a:pt x="343" y="45"/>
                  </a:cubicBezTo>
                  <a:cubicBezTo>
                    <a:pt x="346" y="49"/>
                    <a:pt x="346" y="59"/>
                    <a:pt x="346" y="63"/>
                  </a:cubicBezTo>
                  <a:cubicBezTo>
                    <a:pt x="346" y="110"/>
                    <a:pt x="346" y="110"/>
                    <a:pt x="346" y="110"/>
                  </a:cubicBezTo>
                  <a:moveTo>
                    <a:pt x="405" y="41"/>
                  </a:moveTo>
                  <a:cubicBezTo>
                    <a:pt x="429" y="41"/>
                    <a:pt x="429" y="41"/>
                    <a:pt x="429" y="41"/>
                  </a:cubicBezTo>
                  <a:cubicBezTo>
                    <a:pt x="429" y="28"/>
                    <a:pt x="429" y="28"/>
                    <a:pt x="429" y="28"/>
                  </a:cubicBezTo>
                  <a:cubicBezTo>
                    <a:pt x="405" y="28"/>
                    <a:pt x="405" y="28"/>
                    <a:pt x="405" y="28"/>
                  </a:cubicBezTo>
                  <a:cubicBezTo>
                    <a:pt x="405" y="0"/>
                    <a:pt x="405" y="0"/>
                    <a:pt x="405" y="0"/>
                  </a:cubicBezTo>
                  <a:cubicBezTo>
                    <a:pt x="386" y="8"/>
                    <a:pt x="386" y="8"/>
                    <a:pt x="386" y="8"/>
                  </a:cubicBezTo>
                  <a:cubicBezTo>
                    <a:pt x="386" y="28"/>
                    <a:pt x="386" y="28"/>
                    <a:pt x="386" y="28"/>
                  </a:cubicBezTo>
                  <a:cubicBezTo>
                    <a:pt x="370" y="28"/>
                    <a:pt x="370" y="28"/>
                    <a:pt x="370" y="28"/>
                  </a:cubicBezTo>
                  <a:cubicBezTo>
                    <a:pt x="370" y="41"/>
                    <a:pt x="370" y="41"/>
                    <a:pt x="370" y="41"/>
                  </a:cubicBezTo>
                  <a:cubicBezTo>
                    <a:pt x="386" y="41"/>
                    <a:pt x="386" y="41"/>
                    <a:pt x="386" y="41"/>
                  </a:cubicBezTo>
                  <a:cubicBezTo>
                    <a:pt x="386" y="89"/>
                    <a:pt x="386" y="89"/>
                    <a:pt x="386" y="89"/>
                  </a:cubicBezTo>
                  <a:cubicBezTo>
                    <a:pt x="386" y="107"/>
                    <a:pt x="394" y="112"/>
                    <a:pt x="411" y="112"/>
                  </a:cubicBezTo>
                  <a:cubicBezTo>
                    <a:pt x="416" y="112"/>
                    <a:pt x="422" y="112"/>
                    <a:pt x="427" y="111"/>
                  </a:cubicBezTo>
                  <a:cubicBezTo>
                    <a:pt x="427" y="97"/>
                    <a:pt x="427" y="97"/>
                    <a:pt x="427" y="97"/>
                  </a:cubicBezTo>
                  <a:cubicBezTo>
                    <a:pt x="424" y="98"/>
                    <a:pt x="421" y="99"/>
                    <a:pt x="418" y="99"/>
                  </a:cubicBezTo>
                  <a:cubicBezTo>
                    <a:pt x="406" y="99"/>
                    <a:pt x="405" y="90"/>
                    <a:pt x="405" y="80"/>
                  </a:cubicBezTo>
                  <a:cubicBezTo>
                    <a:pt x="405" y="41"/>
                    <a:pt x="405" y="41"/>
                    <a:pt x="405" y="41"/>
                  </a:cubicBezTo>
                  <a:moveTo>
                    <a:pt x="485" y="110"/>
                  </a:moveTo>
                  <a:cubicBezTo>
                    <a:pt x="504" y="110"/>
                    <a:pt x="504" y="110"/>
                    <a:pt x="504" y="110"/>
                  </a:cubicBezTo>
                  <a:cubicBezTo>
                    <a:pt x="504" y="28"/>
                    <a:pt x="504" y="28"/>
                    <a:pt x="504" y="28"/>
                  </a:cubicBezTo>
                  <a:cubicBezTo>
                    <a:pt x="485" y="28"/>
                    <a:pt x="485" y="28"/>
                    <a:pt x="485" y="28"/>
                  </a:cubicBezTo>
                  <a:cubicBezTo>
                    <a:pt x="485" y="63"/>
                    <a:pt x="485" y="63"/>
                    <a:pt x="485" y="63"/>
                  </a:cubicBezTo>
                  <a:cubicBezTo>
                    <a:pt x="485" y="75"/>
                    <a:pt x="479" y="94"/>
                    <a:pt x="466" y="94"/>
                  </a:cubicBezTo>
                  <a:cubicBezTo>
                    <a:pt x="464" y="94"/>
                    <a:pt x="461" y="94"/>
                    <a:pt x="460" y="93"/>
                  </a:cubicBezTo>
                  <a:cubicBezTo>
                    <a:pt x="457" y="89"/>
                    <a:pt x="457" y="79"/>
                    <a:pt x="457" y="75"/>
                  </a:cubicBezTo>
                  <a:cubicBezTo>
                    <a:pt x="457" y="28"/>
                    <a:pt x="457" y="28"/>
                    <a:pt x="457" y="28"/>
                  </a:cubicBezTo>
                  <a:cubicBezTo>
                    <a:pt x="438" y="28"/>
                    <a:pt x="438" y="28"/>
                    <a:pt x="438" y="28"/>
                  </a:cubicBezTo>
                  <a:cubicBezTo>
                    <a:pt x="438" y="85"/>
                    <a:pt x="438" y="85"/>
                    <a:pt x="438" y="85"/>
                  </a:cubicBezTo>
                  <a:cubicBezTo>
                    <a:pt x="438" y="99"/>
                    <a:pt x="444" y="112"/>
                    <a:pt x="460" y="112"/>
                  </a:cubicBezTo>
                  <a:cubicBezTo>
                    <a:pt x="472" y="112"/>
                    <a:pt x="480" y="105"/>
                    <a:pt x="485" y="95"/>
                  </a:cubicBezTo>
                  <a:cubicBezTo>
                    <a:pt x="485" y="95"/>
                    <a:pt x="485" y="95"/>
                    <a:pt x="485" y="95"/>
                  </a:cubicBezTo>
                  <a:cubicBezTo>
                    <a:pt x="485" y="110"/>
                    <a:pt x="485" y="110"/>
                    <a:pt x="485" y="110"/>
                  </a:cubicBezTo>
                  <a:moveTo>
                    <a:pt x="536" y="74"/>
                  </a:moveTo>
                  <a:cubicBezTo>
                    <a:pt x="536" y="55"/>
                    <a:pt x="543" y="46"/>
                    <a:pt x="562" y="46"/>
                  </a:cubicBezTo>
                  <a:cubicBezTo>
                    <a:pt x="562" y="26"/>
                    <a:pt x="562" y="26"/>
                    <a:pt x="562" y="26"/>
                  </a:cubicBezTo>
                  <a:cubicBezTo>
                    <a:pt x="549" y="26"/>
                    <a:pt x="542" y="32"/>
                    <a:pt x="536" y="43"/>
                  </a:cubicBezTo>
                  <a:cubicBezTo>
                    <a:pt x="536" y="43"/>
                    <a:pt x="536" y="43"/>
                    <a:pt x="536" y="43"/>
                  </a:cubicBezTo>
                  <a:cubicBezTo>
                    <a:pt x="536" y="28"/>
                    <a:pt x="536" y="28"/>
                    <a:pt x="536" y="28"/>
                  </a:cubicBezTo>
                  <a:cubicBezTo>
                    <a:pt x="516" y="28"/>
                    <a:pt x="516" y="28"/>
                    <a:pt x="516" y="28"/>
                  </a:cubicBezTo>
                  <a:cubicBezTo>
                    <a:pt x="516" y="110"/>
                    <a:pt x="516" y="110"/>
                    <a:pt x="516" y="110"/>
                  </a:cubicBezTo>
                  <a:cubicBezTo>
                    <a:pt x="536" y="110"/>
                    <a:pt x="536" y="110"/>
                    <a:pt x="536" y="110"/>
                  </a:cubicBezTo>
                  <a:cubicBezTo>
                    <a:pt x="536" y="74"/>
                    <a:pt x="536" y="74"/>
                    <a:pt x="536" y="74"/>
                  </a:cubicBezTo>
                  <a:moveTo>
                    <a:pt x="615" y="52"/>
                  </a:moveTo>
                  <a:cubicBezTo>
                    <a:pt x="585" y="52"/>
                    <a:pt x="585" y="52"/>
                    <a:pt x="585" y="52"/>
                  </a:cubicBezTo>
                  <a:cubicBezTo>
                    <a:pt x="586" y="44"/>
                    <a:pt x="592" y="38"/>
                    <a:pt x="600" y="38"/>
                  </a:cubicBezTo>
                  <a:cubicBezTo>
                    <a:pt x="609" y="38"/>
                    <a:pt x="615" y="44"/>
                    <a:pt x="615" y="52"/>
                  </a:cubicBezTo>
                  <a:moveTo>
                    <a:pt x="633" y="64"/>
                  </a:moveTo>
                  <a:cubicBezTo>
                    <a:pt x="633" y="59"/>
                    <a:pt x="633" y="59"/>
                    <a:pt x="633" y="59"/>
                  </a:cubicBezTo>
                  <a:cubicBezTo>
                    <a:pt x="633" y="39"/>
                    <a:pt x="623" y="26"/>
                    <a:pt x="602" y="26"/>
                  </a:cubicBezTo>
                  <a:cubicBezTo>
                    <a:pt x="577" y="26"/>
                    <a:pt x="566" y="41"/>
                    <a:pt x="566" y="65"/>
                  </a:cubicBezTo>
                  <a:cubicBezTo>
                    <a:pt x="566" y="92"/>
                    <a:pt x="579" y="112"/>
                    <a:pt x="608" y="112"/>
                  </a:cubicBezTo>
                  <a:cubicBezTo>
                    <a:pt x="616" y="112"/>
                    <a:pt x="623" y="111"/>
                    <a:pt x="631" y="109"/>
                  </a:cubicBezTo>
                  <a:cubicBezTo>
                    <a:pt x="631" y="95"/>
                    <a:pt x="631" y="95"/>
                    <a:pt x="631" y="95"/>
                  </a:cubicBezTo>
                  <a:cubicBezTo>
                    <a:pt x="626" y="97"/>
                    <a:pt x="620" y="99"/>
                    <a:pt x="615" y="99"/>
                  </a:cubicBezTo>
                  <a:cubicBezTo>
                    <a:pt x="596" y="99"/>
                    <a:pt x="584" y="81"/>
                    <a:pt x="584" y="64"/>
                  </a:cubicBezTo>
                  <a:cubicBezTo>
                    <a:pt x="633" y="64"/>
                    <a:pt x="633" y="64"/>
                    <a:pt x="633" y="6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sp>
          <p:nvSpPr>
            <p:cNvPr id="83" name="Freeform 16"/>
            <p:cNvSpPr>
              <a:spLocks/>
            </p:cNvSpPr>
            <p:nvPr/>
          </p:nvSpPr>
          <p:spPr bwMode="auto">
            <a:xfrm>
              <a:off x="1267" y="226"/>
              <a:ext cx="142" cy="144"/>
            </a:xfrm>
            <a:custGeom>
              <a:avLst/>
              <a:gdLst>
                <a:gd name="T0" fmla="*/ 0 w 60"/>
                <a:gd name="T1" fmla="*/ 0 h 61"/>
                <a:gd name="T2" fmla="*/ 0 w 60"/>
                <a:gd name="T3" fmla="*/ 14 h 61"/>
                <a:gd name="T4" fmla="*/ 44 w 60"/>
                <a:gd name="T5" fmla="*/ 31 h 61"/>
                <a:gd name="T6" fmla="*/ 0 w 60"/>
                <a:gd name="T7" fmla="*/ 48 h 61"/>
                <a:gd name="T8" fmla="*/ 0 w 60"/>
                <a:gd name="T9" fmla="*/ 61 h 61"/>
                <a:gd name="T10" fmla="*/ 60 w 60"/>
                <a:gd name="T11" fmla="*/ 37 h 61"/>
                <a:gd name="T12" fmla="*/ 60 w 60"/>
                <a:gd name="T13" fmla="*/ 25 h 61"/>
                <a:gd name="T14" fmla="*/ 0 w 60"/>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1">
                  <a:moveTo>
                    <a:pt x="0" y="0"/>
                  </a:moveTo>
                  <a:cubicBezTo>
                    <a:pt x="0" y="14"/>
                    <a:pt x="0" y="14"/>
                    <a:pt x="0" y="14"/>
                  </a:cubicBezTo>
                  <a:cubicBezTo>
                    <a:pt x="0" y="14"/>
                    <a:pt x="39" y="29"/>
                    <a:pt x="44" y="31"/>
                  </a:cubicBezTo>
                  <a:cubicBezTo>
                    <a:pt x="39" y="33"/>
                    <a:pt x="0" y="48"/>
                    <a:pt x="0" y="48"/>
                  </a:cubicBezTo>
                  <a:cubicBezTo>
                    <a:pt x="0" y="61"/>
                    <a:pt x="0" y="61"/>
                    <a:pt x="0" y="61"/>
                  </a:cubicBezTo>
                  <a:cubicBezTo>
                    <a:pt x="60" y="37"/>
                    <a:pt x="60" y="37"/>
                    <a:pt x="60" y="37"/>
                  </a:cubicBezTo>
                  <a:cubicBezTo>
                    <a:pt x="60" y="25"/>
                    <a:pt x="60" y="25"/>
                    <a:pt x="60" y="25"/>
                  </a:cubicBezTo>
                  <a:cubicBezTo>
                    <a:pt x="0" y="0"/>
                    <a:pt x="0" y="0"/>
                    <a:pt x="0" y="0"/>
                  </a:cubicBezTo>
                </a:path>
              </a:pathLst>
            </a:custGeom>
            <a:solidFill>
              <a:srgbClr val="00A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grpSp>
      <p:grpSp>
        <p:nvGrpSpPr>
          <p:cNvPr id="22" name="Group 21"/>
          <p:cNvGrpSpPr/>
          <p:nvPr userDrawn="1"/>
        </p:nvGrpSpPr>
        <p:grpSpPr>
          <a:xfrm>
            <a:off x="6523049" y="1268171"/>
            <a:ext cx="2306696" cy="2061245"/>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CA" sz="1800">
                <a:solidFill>
                  <a:srgbClr val="FFFFFF"/>
                </a:solidFill>
              </a:endParaRPr>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AU" sz="1800">
                <a:solidFill>
                  <a:srgbClr val="000000"/>
                </a:solidFill>
                <a:cs typeface="Arial" charset="0"/>
              </a:endParaRPr>
            </a:p>
          </p:txBody>
        </p:sp>
      </p:grpSp>
      <p:sp>
        <p:nvSpPr>
          <p:cNvPr id="2" name="Title 1"/>
          <p:cNvSpPr>
            <a:spLocks noGrp="1"/>
          </p:cNvSpPr>
          <p:nvPr userDrawn="1">
            <p:ph type="ctrTitle" hasCustomPrompt="1"/>
          </p:nvPr>
        </p:nvSpPr>
        <p:spPr>
          <a:xfrm>
            <a:off x="469098" y="1268173"/>
            <a:ext cx="8205805" cy="751947"/>
          </a:xfrm>
          <a:prstGeom prst="rect">
            <a:avLst/>
          </a:prstGeom>
        </p:spPr>
        <p:txBody>
          <a:bodyPr lIns="0" tIns="0" anchor="b" anchorCtr="0">
            <a:noAutofit/>
          </a:bodyPr>
          <a:lstStyle>
            <a:lvl1pPr algn="l">
              <a:lnSpc>
                <a:spcPct val="100000"/>
              </a:lnSpc>
              <a:defRPr sz="2700" b="0" spc="0" baseline="0">
                <a:solidFill>
                  <a:schemeClr val="tx1"/>
                </a:solidFill>
                <a:latin typeface="+mj-lt"/>
                <a:cs typeface="Arial" pitchFamily="34" charset="0"/>
              </a:defRPr>
            </a:lvl1pPr>
          </a:lstStyle>
          <a:p>
            <a:r>
              <a:rPr lang="en-US" dirty="0" smtClean="0"/>
              <a:t>Click to edit Master title style </a:t>
            </a:r>
            <a:endParaRPr lang="en-GB" dirty="0"/>
          </a:p>
        </p:txBody>
      </p:sp>
      <p:sp>
        <p:nvSpPr>
          <p:cNvPr id="33" name="Text Placeholder 32"/>
          <p:cNvSpPr>
            <a:spLocks noGrp="1"/>
          </p:cNvSpPr>
          <p:nvPr userDrawn="1">
            <p:ph type="body" sz="quarter" idx="10"/>
          </p:nvPr>
        </p:nvSpPr>
        <p:spPr>
          <a:xfrm>
            <a:off x="469098" y="2020120"/>
            <a:ext cx="8205805" cy="467563"/>
          </a:xfrm>
        </p:spPr>
        <p:txBody>
          <a:bodyPr/>
          <a:lstStyle>
            <a:lvl1pPr marL="0" indent="0" algn="l" rtl="0" eaLnBrk="1" fontAlgn="base" hangingPunct="1">
              <a:lnSpc>
                <a:spcPct val="100000"/>
              </a:lnSpc>
              <a:spcBef>
                <a:spcPct val="0"/>
              </a:spcBef>
              <a:spcAft>
                <a:spcPct val="0"/>
              </a:spcAft>
              <a:buFont typeface="Arial" charset="0"/>
              <a:buNone/>
              <a:defRPr lang="en-US" sz="1501" b="0" kern="1200" spc="0" baseline="0" dirty="0" smtClean="0">
                <a:solidFill>
                  <a:schemeClr val="tx1"/>
                </a:solidFill>
                <a:latin typeface="+mn-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26"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26"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26"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26" b="0" kern="1200" spc="0" baseline="0" dirty="0">
                <a:solidFill>
                  <a:schemeClr val="accent1"/>
                </a:solidFill>
                <a:latin typeface="Arial" pitchFamily="34" charset="0"/>
                <a:ea typeface="Arial" pitchFamily="-105" charset="-52"/>
                <a:cs typeface="Arial" pitchFamily="34" charset="0"/>
              </a:defRPr>
            </a:lvl5pPr>
          </a:lstStyle>
          <a:p>
            <a:pPr lvl="0"/>
            <a:r>
              <a:rPr lang="en-US" smtClean="0"/>
              <a:t>Click to edit Master text styles</a:t>
            </a:r>
          </a:p>
        </p:txBody>
      </p:sp>
      <p:pic>
        <p:nvPicPr>
          <p:cNvPr id="32" name="Picture 3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72460" y="6273349"/>
            <a:ext cx="3524877" cy="228746"/>
          </a:xfrm>
          <a:prstGeom prst="rect">
            <a:avLst/>
          </a:prstGeom>
          <a:noFill/>
          <a:ln>
            <a:noFill/>
          </a:ln>
        </p:spPr>
      </p:pic>
      <p:pic>
        <p:nvPicPr>
          <p:cNvPr id="34" name="Picture 33" descr="Transformation.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91565" y="3749197"/>
            <a:ext cx="571513" cy="1187727"/>
          </a:xfrm>
          <a:prstGeom prst="rect">
            <a:avLst/>
          </a:prstGeom>
        </p:spPr>
      </p:pic>
      <p:pic>
        <p:nvPicPr>
          <p:cNvPr id="35" name="Picture 34" descr="Velocity_yellow.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87127" y="3468774"/>
            <a:ext cx="404646" cy="839403"/>
          </a:xfrm>
          <a:prstGeom prst="rect">
            <a:avLst/>
          </a:prstGeom>
        </p:spPr>
      </p:pic>
      <p:pic>
        <p:nvPicPr>
          <p:cNvPr id="36" name="Picture 3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874669" y="4667099"/>
            <a:ext cx="253500" cy="526952"/>
          </a:xfrm>
          <a:prstGeom prst="rect">
            <a:avLst/>
          </a:prstGeom>
        </p:spPr>
      </p:pic>
    </p:spTree>
    <p:extLst>
      <p:ext uri="{BB962C8B-B14F-4D97-AF65-F5344CB8AC3E}">
        <p14:creationId xmlns:p14="http://schemas.microsoft.com/office/powerpoint/2010/main" val="28822601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469098" y="1164086"/>
            <a:ext cx="8205805" cy="395908"/>
          </a:xfrm>
          <a:prstGeom prst="rect">
            <a:avLst/>
          </a:prstGeom>
        </p:spPr>
        <p:txBody>
          <a:bodyPr lIns="0"/>
          <a:lstStyle>
            <a:lvl1pPr marL="0" indent="0">
              <a:buNone/>
              <a:defRPr sz="1501">
                <a:solidFill>
                  <a:schemeClr val="accent1"/>
                </a:solidFill>
              </a:defRPr>
            </a:lvl1pPr>
            <a:lvl2pPr>
              <a:defRPr sz="2625"/>
            </a:lvl2pPr>
            <a:lvl3pPr>
              <a:defRPr sz="2401"/>
            </a:lvl3pPr>
            <a:lvl4pPr>
              <a:defRPr sz="2176"/>
            </a:lvl4pPr>
            <a:lvl5pPr>
              <a:defRPr sz="2026"/>
            </a:lvl5pPr>
          </a:lstStyle>
          <a:p>
            <a:pPr lvl="0"/>
            <a:r>
              <a:rPr lang="en-US" smtClean="0"/>
              <a:t>Click to edit Master text styles</a:t>
            </a:r>
          </a:p>
        </p:txBody>
      </p:sp>
      <p:sp>
        <p:nvSpPr>
          <p:cNvPr id="8" name="Content Placeholder 7"/>
          <p:cNvSpPr>
            <a:spLocks noGrp="1"/>
          </p:cNvSpPr>
          <p:nvPr>
            <p:ph sz="quarter" idx="11"/>
          </p:nvPr>
        </p:nvSpPr>
        <p:spPr>
          <a:xfrm>
            <a:off x="469098" y="1559993"/>
            <a:ext cx="8205805" cy="48768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 name="Title 1"/>
          <p:cNvSpPr>
            <a:spLocks noGrp="1"/>
          </p:cNvSpPr>
          <p:nvPr>
            <p:ph type="title"/>
          </p:nvPr>
        </p:nvSpPr>
        <p:spPr>
          <a:xfrm>
            <a:off x="469098" y="2"/>
            <a:ext cx="8205805" cy="1095121"/>
          </a:xfrm>
        </p:spPr>
        <p:txBody>
          <a:bodyPr/>
          <a:lstStyle/>
          <a:p>
            <a:r>
              <a:rPr lang="en-US" smtClean="0"/>
              <a:t>Click to edit Master title style</a:t>
            </a:r>
            <a:endParaRPr lang="en-AU" dirty="0"/>
          </a:p>
        </p:txBody>
      </p:sp>
      <p:sp>
        <p:nvSpPr>
          <p:cNvPr id="5" name="Footer Placeholder 4"/>
          <p:cNvSpPr>
            <a:spLocks noGrp="1"/>
          </p:cNvSpPr>
          <p:nvPr>
            <p:ph type="ftr" sz="quarter" idx="12"/>
          </p:nvPr>
        </p:nvSpPr>
        <p:spPr>
          <a:xfrm flipH="1">
            <a:off x="469098" y="6537400"/>
            <a:ext cx="4024572" cy="161888"/>
          </a:xfrm>
        </p:spPr>
        <p:txBody>
          <a:bodyPr/>
          <a:lstStyle/>
          <a:p>
            <a:r>
              <a:rPr smtClean="0">
                <a:solidFill>
                  <a:srgbClr val="666666"/>
                </a:solidFill>
              </a:rPr>
              <a:t>Copyright © 2015 Accenture  All rights reserved.</a:t>
            </a:r>
            <a:endParaRPr dirty="0">
              <a:solidFill>
                <a:srgbClr val="666666"/>
              </a:solidFill>
            </a:endParaRPr>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cxnSp>
        <p:nvCxnSpPr>
          <p:cNvPr id="7" name="Straight Connector 6"/>
          <p:cNvCxnSpPr/>
          <p:nvPr userDrawn="1"/>
        </p:nvCxnSpPr>
        <p:spPr>
          <a:xfrm>
            <a:off x="469098" y="1095121"/>
            <a:ext cx="8674902" cy="0"/>
          </a:xfrm>
          <a:prstGeom prst="line">
            <a:avLst/>
          </a:prstGeom>
        </p:spPr>
        <p:style>
          <a:lnRef idx="1">
            <a:schemeClr val="accent5"/>
          </a:lnRef>
          <a:fillRef idx="0">
            <a:schemeClr val="accent5"/>
          </a:fillRef>
          <a:effectRef idx="0">
            <a:schemeClr val="accent5"/>
          </a:effectRef>
          <a:fontRef idx="minor">
            <a:schemeClr val="tx1"/>
          </a:fontRef>
        </p:style>
      </p:cxn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76035" t="23799" r="4655" b="61856"/>
          <a:stretch/>
        </p:blipFill>
        <p:spPr>
          <a:xfrm rot="10800000">
            <a:off x="7819178" y="1128"/>
            <a:ext cx="1324822" cy="1055447"/>
          </a:xfrm>
          <a:prstGeom prst="rect">
            <a:avLst/>
          </a:prstGeom>
        </p:spPr>
      </p:pic>
    </p:spTree>
    <p:extLst>
      <p:ext uri="{BB962C8B-B14F-4D97-AF65-F5344CB8AC3E}">
        <p14:creationId xmlns:p14="http://schemas.microsoft.com/office/powerpoint/2010/main" val="11484405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469098" y="2"/>
            <a:ext cx="8205805" cy="1095121"/>
          </a:xfrm>
        </p:spPr>
        <p:txBody>
          <a:bodyPr/>
          <a:lstStyle/>
          <a:p>
            <a:r>
              <a:rPr lang="en-US" smtClean="0"/>
              <a:t>Click to edit Master title style</a:t>
            </a:r>
            <a:endParaRPr lang="en-AU" dirty="0"/>
          </a:p>
        </p:txBody>
      </p:sp>
      <p:sp>
        <p:nvSpPr>
          <p:cNvPr id="10" name="Text Placeholder 16"/>
          <p:cNvSpPr>
            <a:spLocks noGrp="1"/>
          </p:cNvSpPr>
          <p:nvPr>
            <p:ph type="body" sz="quarter" idx="10"/>
          </p:nvPr>
        </p:nvSpPr>
        <p:spPr>
          <a:xfrm>
            <a:off x="469098" y="1164086"/>
            <a:ext cx="4021871" cy="395908"/>
          </a:xfrm>
          <a:prstGeom prst="rect">
            <a:avLst/>
          </a:prstGeom>
        </p:spPr>
        <p:txBody>
          <a:bodyPr lIns="0"/>
          <a:lstStyle>
            <a:lvl1pPr marL="0" indent="0">
              <a:buNone/>
              <a:defRPr sz="1501">
                <a:solidFill>
                  <a:schemeClr val="accent1"/>
                </a:solidFill>
              </a:defRPr>
            </a:lvl1pPr>
            <a:lvl2pPr>
              <a:defRPr sz="2625"/>
            </a:lvl2pPr>
            <a:lvl3pPr>
              <a:defRPr sz="2401"/>
            </a:lvl3pPr>
            <a:lvl4pPr>
              <a:defRPr sz="2176"/>
            </a:lvl4pPr>
            <a:lvl5pPr>
              <a:defRPr sz="2026"/>
            </a:lvl5pPr>
          </a:lstStyle>
          <a:p>
            <a:pPr lvl="0"/>
            <a:r>
              <a:rPr lang="en-US" smtClean="0"/>
              <a:t>Click to edit Master text styles</a:t>
            </a:r>
          </a:p>
        </p:txBody>
      </p:sp>
      <p:sp>
        <p:nvSpPr>
          <p:cNvPr id="11" name="Content Placeholder 7"/>
          <p:cNvSpPr>
            <a:spLocks noGrp="1"/>
          </p:cNvSpPr>
          <p:nvPr>
            <p:ph sz="quarter" idx="11"/>
          </p:nvPr>
        </p:nvSpPr>
        <p:spPr>
          <a:xfrm>
            <a:off x="469098" y="1559993"/>
            <a:ext cx="4021871" cy="48768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2" name="Text Placeholder 16"/>
          <p:cNvSpPr>
            <a:spLocks noGrp="1"/>
          </p:cNvSpPr>
          <p:nvPr>
            <p:ph type="body" sz="quarter" idx="16"/>
          </p:nvPr>
        </p:nvSpPr>
        <p:spPr>
          <a:xfrm>
            <a:off x="4653032" y="1164086"/>
            <a:ext cx="4021871" cy="395908"/>
          </a:xfrm>
          <a:prstGeom prst="rect">
            <a:avLst/>
          </a:prstGeom>
        </p:spPr>
        <p:txBody>
          <a:bodyPr lIns="0"/>
          <a:lstStyle>
            <a:lvl1pPr marL="0" indent="0">
              <a:buNone/>
              <a:defRPr sz="1501">
                <a:solidFill>
                  <a:schemeClr val="accent1"/>
                </a:solidFill>
              </a:defRPr>
            </a:lvl1pPr>
            <a:lvl2pPr>
              <a:defRPr sz="2625"/>
            </a:lvl2pPr>
            <a:lvl3pPr>
              <a:defRPr sz="2401"/>
            </a:lvl3pPr>
            <a:lvl4pPr>
              <a:defRPr sz="2176"/>
            </a:lvl4pPr>
            <a:lvl5pPr>
              <a:defRPr sz="2026"/>
            </a:lvl5pPr>
          </a:lstStyle>
          <a:p>
            <a:pPr lvl="0"/>
            <a:r>
              <a:rPr lang="en-US" smtClean="0"/>
              <a:t>Click to edit Master text styles</a:t>
            </a:r>
          </a:p>
        </p:txBody>
      </p:sp>
      <p:sp>
        <p:nvSpPr>
          <p:cNvPr id="13" name="Content Placeholder 7"/>
          <p:cNvSpPr>
            <a:spLocks noGrp="1"/>
          </p:cNvSpPr>
          <p:nvPr>
            <p:ph sz="quarter" idx="17"/>
          </p:nvPr>
        </p:nvSpPr>
        <p:spPr>
          <a:xfrm>
            <a:off x="4653032" y="1559993"/>
            <a:ext cx="4021871" cy="48768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 name="Footer Placeholder 1"/>
          <p:cNvSpPr>
            <a:spLocks noGrp="1"/>
          </p:cNvSpPr>
          <p:nvPr>
            <p:ph type="ftr" sz="quarter" idx="18"/>
          </p:nvPr>
        </p:nvSpPr>
        <p:spPr>
          <a:xfrm flipH="1">
            <a:off x="469098" y="6537400"/>
            <a:ext cx="4024572" cy="161888"/>
          </a:xfrm>
        </p:spPr>
        <p:txBody>
          <a:bodyPr/>
          <a:lstStyle/>
          <a:p>
            <a:r>
              <a:rPr smtClean="0">
                <a:solidFill>
                  <a:srgbClr val="666666"/>
                </a:solidFill>
              </a:rPr>
              <a:t>Copyright © 2015 Accenture  All rights reserved.</a:t>
            </a:r>
            <a:endParaRPr dirty="0">
              <a:solidFill>
                <a:srgbClr val="666666"/>
              </a:solidFill>
            </a:endParaRPr>
          </a:p>
        </p:txBody>
      </p:sp>
      <p:cxnSp>
        <p:nvCxnSpPr>
          <p:cNvPr id="9" name="Straight Connector 8"/>
          <p:cNvCxnSpPr/>
          <p:nvPr userDrawn="1"/>
        </p:nvCxnSpPr>
        <p:spPr>
          <a:xfrm>
            <a:off x="469098" y="1095121"/>
            <a:ext cx="8674902" cy="0"/>
          </a:xfrm>
          <a:prstGeom prst="line">
            <a:avLst/>
          </a:prstGeom>
        </p:spPr>
        <p:style>
          <a:lnRef idx="1">
            <a:schemeClr val="accent5"/>
          </a:lnRef>
          <a:fillRef idx="0">
            <a:schemeClr val="accent5"/>
          </a:fillRef>
          <a:effectRef idx="0">
            <a:schemeClr val="accent5"/>
          </a:effectRef>
          <a:fontRef idx="minor">
            <a:schemeClr val="tx1"/>
          </a:fontRef>
        </p:style>
      </p:cxn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76035" t="23799" r="4655" b="61856"/>
          <a:stretch/>
        </p:blipFill>
        <p:spPr>
          <a:xfrm rot="10800000">
            <a:off x="7819178" y="1128"/>
            <a:ext cx="1324822" cy="1055447"/>
          </a:xfrm>
          <a:prstGeom prst="rect">
            <a:avLst/>
          </a:prstGeom>
        </p:spPr>
      </p:pic>
    </p:spTree>
    <p:extLst>
      <p:ext uri="{BB962C8B-B14F-4D97-AF65-F5344CB8AC3E}">
        <p14:creationId xmlns:p14="http://schemas.microsoft.com/office/powerpoint/2010/main" val="21614692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469098" y="2"/>
            <a:ext cx="8205805" cy="1095121"/>
          </a:xfrm>
        </p:spPr>
        <p:txBody>
          <a:bodyPr/>
          <a:lstStyle/>
          <a:p>
            <a:r>
              <a:rPr lang="en-US" smtClean="0"/>
              <a:t>Click to edit Master title style</a:t>
            </a:r>
            <a:endParaRPr lang="en-AU"/>
          </a:p>
        </p:txBody>
      </p:sp>
      <p:sp>
        <p:nvSpPr>
          <p:cNvPr id="9" name="Text Placeholder 16"/>
          <p:cNvSpPr>
            <a:spLocks noGrp="1"/>
          </p:cNvSpPr>
          <p:nvPr>
            <p:ph type="body" sz="quarter" idx="10"/>
          </p:nvPr>
        </p:nvSpPr>
        <p:spPr>
          <a:xfrm>
            <a:off x="469098" y="1163369"/>
            <a:ext cx="8205805" cy="395908"/>
          </a:xfrm>
          <a:prstGeom prst="rect">
            <a:avLst/>
          </a:prstGeom>
        </p:spPr>
        <p:txBody>
          <a:bodyPr lIns="0"/>
          <a:lstStyle>
            <a:lvl1pPr marL="0" indent="0">
              <a:buNone/>
              <a:defRPr sz="1501">
                <a:solidFill>
                  <a:schemeClr val="accent1"/>
                </a:solidFill>
              </a:defRPr>
            </a:lvl1pPr>
            <a:lvl2pPr>
              <a:defRPr sz="2625"/>
            </a:lvl2pPr>
            <a:lvl3pPr>
              <a:defRPr sz="2401"/>
            </a:lvl3pPr>
            <a:lvl4pPr>
              <a:defRPr sz="2176"/>
            </a:lvl4pPr>
            <a:lvl5pPr>
              <a:defRPr sz="2026"/>
            </a:lvl5pPr>
          </a:lstStyle>
          <a:p>
            <a:pPr lvl="0"/>
            <a:r>
              <a:rPr lang="en-US" smtClean="0"/>
              <a:t>Click to edit Master text styles</a:t>
            </a:r>
          </a:p>
        </p:txBody>
      </p:sp>
      <p:sp>
        <p:nvSpPr>
          <p:cNvPr id="11" name="Content Placeholder 7"/>
          <p:cNvSpPr>
            <a:spLocks noGrp="1"/>
          </p:cNvSpPr>
          <p:nvPr>
            <p:ph sz="quarter" idx="11"/>
          </p:nvPr>
        </p:nvSpPr>
        <p:spPr>
          <a:xfrm>
            <a:off x="469098" y="1559277"/>
            <a:ext cx="4021871" cy="48768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2" name="Content Placeholder 7"/>
          <p:cNvSpPr>
            <a:spLocks noGrp="1"/>
          </p:cNvSpPr>
          <p:nvPr>
            <p:ph sz="quarter" idx="17"/>
          </p:nvPr>
        </p:nvSpPr>
        <p:spPr>
          <a:xfrm>
            <a:off x="4653032" y="1559277"/>
            <a:ext cx="4021871" cy="48768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 name="Footer Placeholder 1"/>
          <p:cNvSpPr>
            <a:spLocks noGrp="1"/>
          </p:cNvSpPr>
          <p:nvPr>
            <p:ph type="ftr" sz="quarter" idx="18"/>
          </p:nvPr>
        </p:nvSpPr>
        <p:spPr>
          <a:xfrm flipH="1">
            <a:off x="469098" y="6537400"/>
            <a:ext cx="4024572" cy="161888"/>
          </a:xfrm>
        </p:spPr>
        <p:txBody>
          <a:bodyPr/>
          <a:lstStyle/>
          <a:p>
            <a:r>
              <a:rPr smtClean="0">
                <a:solidFill>
                  <a:srgbClr val="666666"/>
                </a:solidFill>
              </a:rPr>
              <a:t>Copyright © 2015 Accenture  All rights reserved.</a:t>
            </a:r>
            <a:endParaRPr dirty="0">
              <a:solidFill>
                <a:srgbClr val="666666"/>
              </a:solidFill>
            </a:endParaRPr>
          </a:p>
        </p:txBody>
      </p:sp>
      <p:cxnSp>
        <p:nvCxnSpPr>
          <p:cNvPr id="8" name="Straight Connector 7"/>
          <p:cNvCxnSpPr/>
          <p:nvPr userDrawn="1"/>
        </p:nvCxnSpPr>
        <p:spPr>
          <a:xfrm>
            <a:off x="469098" y="1095121"/>
            <a:ext cx="8674902" cy="0"/>
          </a:xfrm>
          <a:prstGeom prst="line">
            <a:avLst/>
          </a:prstGeom>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035" t="23799" r="4655" b="61856"/>
          <a:stretch/>
        </p:blipFill>
        <p:spPr>
          <a:xfrm rot="10800000">
            <a:off x="7819178" y="1128"/>
            <a:ext cx="1324822" cy="1055447"/>
          </a:xfrm>
          <a:prstGeom prst="rect">
            <a:avLst/>
          </a:prstGeom>
        </p:spPr>
      </p:pic>
    </p:spTree>
    <p:extLst>
      <p:ext uri="{BB962C8B-B14F-4D97-AF65-F5344CB8AC3E}">
        <p14:creationId xmlns:p14="http://schemas.microsoft.com/office/powerpoint/2010/main" val="2904350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99A70A-A7BF-4FA0-AB19-AA59F66C196D}"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46631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6" name="Title 5"/>
          <p:cNvSpPr>
            <a:spLocks noGrp="1"/>
          </p:cNvSpPr>
          <p:nvPr>
            <p:ph type="title"/>
          </p:nvPr>
        </p:nvSpPr>
        <p:spPr>
          <a:xfrm>
            <a:off x="469098" y="2"/>
            <a:ext cx="8205805" cy="1095121"/>
          </a:xfrm>
        </p:spPr>
        <p:txBody>
          <a:bodyPr/>
          <a:lstStyle/>
          <a:p>
            <a:r>
              <a:rPr lang="en-US" smtClean="0"/>
              <a:t>Click to edit Master title style</a:t>
            </a:r>
            <a:endParaRPr lang="en-AU" dirty="0"/>
          </a:p>
        </p:txBody>
      </p:sp>
      <p:sp>
        <p:nvSpPr>
          <p:cNvPr id="10" name="Content Placeholder 9"/>
          <p:cNvSpPr>
            <a:spLocks noGrp="1"/>
          </p:cNvSpPr>
          <p:nvPr>
            <p:ph sz="quarter" idx="14"/>
          </p:nvPr>
        </p:nvSpPr>
        <p:spPr>
          <a:xfrm>
            <a:off x="469098" y="1187012"/>
            <a:ext cx="8205805" cy="5254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3" name="Footer Placeholder 2"/>
          <p:cNvSpPr>
            <a:spLocks noGrp="1"/>
          </p:cNvSpPr>
          <p:nvPr>
            <p:ph type="ftr" sz="quarter" idx="15"/>
          </p:nvPr>
        </p:nvSpPr>
        <p:spPr>
          <a:xfrm flipH="1">
            <a:off x="469098" y="6537400"/>
            <a:ext cx="4024572" cy="161888"/>
          </a:xfrm>
        </p:spPr>
        <p:txBody>
          <a:bodyPr/>
          <a:lstStyle/>
          <a:p>
            <a:r>
              <a:rPr smtClean="0">
                <a:solidFill>
                  <a:srgbClr val="666666"/>
                </a:solidFill>
              </a:rPr>
              <a:t>Copyright © 2015 Accenture  All rights reserved.</a:t>
            </a:r>
            <a:endParaRPr dirty="0">
              <a:solidFill>
                <a:srgbClr val="666666"/>
              </a:solidFill>
            </a:endParaRPr>
          </a:p>
        </p:txBody>
      </p:sp>
      <p:cxnSp>
        <p:nvCxnSpPr>
          <p:cNvPr id="7" name="Straight Connector 6"/>
          <p:cNvCxnSpPr/>
          <p:nvPr userDrawn="1"/>
        </p:nvCxnSpPr>
        <p:spPr>
          <a:xfrm>
            <a:off x="469098" y="1095121"/>
            <a:ext cx="8674902" cy="0"/>
          </a:xfrm>
          <a:prstGeom prst="line">
            <a:avLst/>
          </a:prstGeom>
        </p:spPr>
        <p:style>
          <a:lnRef idx="1">
            <a:schemeClr val="accent5"/>
          </a:lnRef>
          <a:fillRef idx="0">
            <a:schemeClr val="accent5"/>
          </a:fillRef>
          <a:effectRef idx="0">
            <a:schemeClr val="accent5"/>
          </a:effectRef>
          <a:fontRef idx="minor">
            <a:schemeClr val="tx1"/>
          </a:fontRef>
        </p:style>
      </p:cxn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76035" t="23799" r="4655" b="61856"/>
          <a:stretch/>
        </p:blipFill>
        <p:spPr>
          <a:xfrm rot="10800000">
            <a:off x="7819178" y="1128"/>
            <a:ext cx="1324822" cy="1055447"/>
          </a:xfrm>
          <a:prstGeom prst="rect">
            <a:avLst/>
          </a:prstGeom>
        </p:spPr>
      </p:pic>
    </p:spTree>
    <p:extLst>
      <p:ext uri="{BB962C8B-B14F-4D97-AF65-F5344CB8AC3E}">
        <p14:creationId xmlns:p14="http://schemas.microsoft.com/office/powerpoint/2010/main" val="32575280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a:xfrm flipH="1">
            <a:off x="8166366" y="6537400"/>
            <a:ext cx="508346" cy="161888"/>
          </a:xfrm>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469098" y="2"/>
            <a:ext cx="8205805" cy="1095121"/>
          </a:xfrm>
        </p:spPr>
        <p:txBody>
          <a:bodyPr/>
          <a:lstStyle/>
          <a:p>
            <a:r>
              <a:rPr lang="en-US" smtClean="0"/>
              <a:t>Click to edit Master title style</a:t>
            </a:r>
            <a:endParaRPr lang="en-AU" dirty="0"/>
          </a:p>
        </p:txBody>
      </p:sp>
      <p:sp>
        <p:nvSpPr>
          <p:cNvPr id="4" name="Content Placeholder 3"/>
          <p:cNvSpPr>
            <a:spLocks noGrp="1"/>
          </p:cNvSpPr>
          <p:nvPr>
            <p:ph sz="quarter" idx="16"/>
          </p:nvPr>
        </p:nvSpPr>
        <p:spPr>
          <a:xfrm>
            <a:off x="469098" y="1186295"/>
            <a:ext cx="4021871" cy="5254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Content Placeholder 3"/>
          <p:cNvSpPr>
            <a:spLocks noGrp="1"/>
          </p:cNvSpPr>
          <p:nvPr>
            <p:ph sz="quarter" idx="17"/>
          </p:nvPr>
        </p:nvSpPr>
        <p:spPr>
          <a:xfrm>
            <a:off x="4653032" y="1186295"/>
            <a:ext cx="4021871" cy="5254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 name="Footer Placeholder 1"/>
          <p:cNvSpPr>
            <a:spLocks noGrp="1"/>
          </p:cNvSpPr>
          <p:nvPr>
            <p:ph type="ftr" sz="quarter" idx="18"/>
          </p:nvPr>
        </p:nvSpPr>
        <p:spPr>
          <a:xfrm flipH="1">
            <a:off x="469098" y="6537400"/>
            <a:ext cx="4024572" cy="161888"/>
          </a:xfrm>
        </p:spPr>
        <p:txBody>
          <a:bodyPr/>
          <a:lstStyle/>
          <a:p>
            <a:r>
              <a:rPr dirty="0" smtClean="0">
                <a:solidFill>
                  <a:srgbClr val="666666"/>
                </a:solidFill>
              </a:rPr>
              <a:t>Copyright © 2015 Accenture  All rights reserved.</a:t>
            </a:r>
            <a:endParaRPr dirty="0">
              <a:solidFill>
                <a:srgbClr val="666666"/>
              </a:solidFill>
            </a:endParaRPr>
          </a:p>
        </p:txBody>
      </p:sp>
      <p:cxnSp>
        <p:nvCxnSpPr>
          <p:cNvPr id="8" name="Straight Connector 7"/>
          <p:cNvCxnSpPr/>
          <p:nvPr userDrawn="1"/>
        </p:nvCxnSpPr>
        <p:spPr>
          <a:xfrm>
            <a:off x="469098" y="1095121"/>
            <a:ext cx="8674902" cy="0"/>
          </a:xfrm>
          <a:prstGeom prst="line">
            <a:avLst/>
          </a:prstGeom>
        </p:spPr>
        <p:style>
          <a:lnRef idx="1">
            <a:schemeClr val="accent5"/>
          </a:lnRef>
          <a:fillRef idx="0">
            <a:schemeClr val="accent5"/>
          </a:fillRef>
          <a:effectRef idx="0">
            <a:schemeClr val="accent5"/>
          </a:effectRef>
          <a:fontRef idx="minor">
            <a:schemeClr val="tx1"/>
          </a:fontRef>
        </p:style>
      </p:cxn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76035" t="23799" r="4655" b="61856"/>
          <a:stretch/>
        </p:blipFill>
        <p:spPr>
          <a:xfrm rot="10800000">
            <a:off x="7819178" y="1"/>
            <a:ext cx="1324822" cy="1055447"/>
          </a:xfrm>
          <a:prstGeom prst="rect">
            <a:avLst/>
          </a:prstGeom>
        </p:spPr>
      </p:pic>
    </p:spTree>
    <p:extLst>
      <p:ext uri="{BB962C8B-B14F-4D97-AF65-F5344CB8AC3E}">
        <p14:creationId xmlns:p14="http://schemas.microsoft.com/office/powerpoint/2010/main" val="5825971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469098" y="2"/>
            <a:ext cx="8205805" cy="1095121"/>
          </a:xfrm>
        </p:spPr>
        <p:txBody>
          <a:bodyPr/>
          <a:lstStyle/>
          <a:p>
            <a:r>
              <a:rPr lang="en-US" smtClean="0"/>
              <a:t>Click to edit Master title style</a:t>
            </a:r>
            <a:endParaRPr lang="en-AU" dirty="0"/>
          </a:p>
        </p:txBody>
      </p:sp>
      <p:sp>
        <p:nvSpPr>
          <p:cNvPr id="6" name="Text Placeholder 16"/>
          <p:cNvSpPr>
            <a:spLocks noGrp="1"/>
          </p:cNvSpPr>
          <p:nvPr>
            <p:ph type="body" sz="quarter" idx="10"/>
          </p:nvPr>
        </p:nvSpPr>
        <p:spPr>
          <a:xfrm>
            <a:off x="469098" y="1163369"/>
            <a:ext cx="8205805" cy="395908"/>
          </a:xfrm>
          <a:prstGeom prst="rect">
            <a:avLst/>
          </a:prstGeom>
        </p:spPr>
        <p:txBody>
          <a:bodyPr lIns="0"/>
          <a:lstStyle>
            <a:lvl1pPr marL="0" indent="0">
              <a:buNone/>
              <a:defRPr sz="1501">
                <a:solidFill>
                  <a:schemeClr val="accent1"/>
                </a:solidFill>
              </a:defRPr>
            </a:lvl1pPr>
            <a:lvl2pPr>
              <a:defRPr sz="2625"/>
            </a:lvl2pPr>
            <a:lvl3pPr>
              <a:defRPr sz="2401"/>
            </a:lvl3pPr>
            <a:lvl4pPr>
              <a:defRPr sz="2176"/>
            </a:lvl4pPr>
            <a:lvl5pPr>
              <a:defRPr sz="2026"/>
            </a:lvl5pPr>
          </a:lstStyle>
          <a:p>
            <a:pPr lvl="0"/>
            <a:r>
              <a:rPr lang="en-US" smtClean="0"/>
              <a:t>Click to edit Master text styles</a:t>
            </a:r>
          </a:p>
        </p:txBody>
      </p:sp>
      <p:sp>
        <p:nvSpPr>
          <p:cNvPr id="2" name="Footer Placeholder 1"/>
          <p:cNvSpPr>
            <a:spLocks noGrp="1"/>
          </p:cNvSpPr>
          <p:nvPr>
            <p:ph type="ftr" sz="quarter" idx="13"/>
          </p:nvPr>
        </p:nvSpPr>
        <p:spPr>
          <a:xfrm flipH="1">
            <a:off x="469098" y="6537400"/>
            <a:ext cx="4024572" cy="161888"/>
          </a:xfrm>
        </p:spPr>
        <p:txBody>
          <a:bodyPr/>
          <a:lstStyle/>
          <a:p>
            <a:r>
              <a:rPr smtClean="0">
                <a:solidFill>
                  <a:srgbClr val="666666"/>
                </a:solidFill>
              </a:rPr>
              <a:t>Copyright © 2015 Accenture  All rights reserved.</a:t>
            </a:r>
            <a:endParaRPr dirty="0">
              <a:solidFill>
                <a:srgbClr val="666666"/>
              </a:solidFill>
            </a:endParaRPr>
          </a:p>
        </p:txBody>
      </p:sp>
      <p:cxnSp>
        <p:nvCxnSpPr>
          <p:cNvPr id="7" name="Straight Connector 6"/>
          <p:cNvCxnSpPr/>
          <p:nvPr userDrawn="1"/>
        </p:nvCxnSpPr>
        <p:spPr>
          <a:xfrm>
            <a:off x="469098" y="1095121"/>
            <a:ext cx="8674902" cy="0"/>
          </a:xfrm>
          <a:prstGeom prst="line">
            <a:avLst/>
          </a:prstGeom>
        </p:spPr>
        <p:style>
          <a:lnRef idx="1">
            <a:schemeClr val="accent5"/>
          </a:lnRef>
          <a:fillRef idx="0">
            <a:schemeClr val="accent5"/>
          </a:fillRef>
          <a:effectRef idx="0">
            <a:schemeClr val="accent5"/>
          </a:effectRef>
          <a:fontRef idx="minor">
            <a:schemeClr val="tx1"/>
          </a:fontRef>
        </p:style>
      </p:cxn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76035" t="23799" r="4655" b="61856"/>
          <a:stretch/>
        </p:blipFill>
        <p:spPr>
          <a:xfrm rot="10800000">
            <a:off x="7955258" y="1"/>
            <a:ext cx="1188742" cy="947036"/>
          </a:xfrm>
          <a:prstGeom prst="rect">
            <a:avLst/>
          </a:prstGeom>
        </p:spPr>
      </p:pic>
    </p:spTree>
    <p:extLst>
      <p:ext uri="{BB962C8B-B14F-4D97-AF65-F5344CB8AC3E}">
        <p14:creationId xmlns:p14="http://schemas.microsoft.com/office/powerpoint/2010/main" val="28372643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p:txBody>
          <a:bodyPr/>
          <a:lstStyle/>
          <a:p>
            <a:r>
              <a:rPr lang="en-US" smtClean="0"/>
              <a:t>Click to edit Master title style</a:t>
            </a:r>
            <a:endParaRPr lang="en-AU"/>
          </a:p>
        </p:txBody>
      </p:sp>
      <p:sp>
        <p:nvSpPr>
          <p:cNvPr id="2" name="Footer Placeholder 1"/>
          <p:cNvSpPr>
            <a:spLocks noGrp="1"/>
          </p:cNvSpPr>
          <p:nvPr>
            <p:ph type="ftr" sz="quarter" idx="12"/>
          </p:nvPr>
        </p:nvSpPr>
        <p:spPr/>
        <p:txBody>
          <a:bodyPr/>
          <a:lstStyle/>
          <a:p>
            <a:r>
              <a:rPr smtClean="0">
                <a:solidFill>
                  <a:srgbClr val="666666"/>
                </a:solidFill>
              </a:rPr>
              <a:t>Copyright © 2015 Accenture  All rights reserved.</a:t>
            </a:r>
            <a:endParaRPr dirty="0">
              <a:solidFill>
                <a:srgbClr val="666666"/>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76035" t="23799" r="4655" b="61856"/>
          <a:stretch/>
        </p:blipFill>
        <p:spPr>
          <a:xfrm rot="10800000">
            <a:off x="7819178" y="1128"/>
            <a:ext cx="1324822" cy="1055447"/>
          </a:xfrm>
          <a:prstGeom prst="rect">
            <a:avLst/>
          </a:prstGeom>
        </p:spPr>
      </p:pic>
    </p:spTree>
    <p:extLst>
      <p:ext uri="{BB962C8B-B14F-4D97-AF65-F5344CB8AC3E}">
        <p14:creationId xmlns:p14="http://schemas.microsoft.com/office/powerpoint/2010/main" val="23362685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smtClean="0">
                <a:solidFill>
                  <a:srgbClr val="666666"/>
                </a:solidFill>
              </a:rPr>
              <a:t>Copyright © 2015 Accenture  All rights reserved.</a:t>
            </a:r>
            <a:endParaRPr dirty="0">
              <a:solidFill>
                <a:srgbClr val="666666"/>
              </a:solidFill>
            </a:endParaRPr>
          </a:p>
        </p:txBody>
      </p:sp>
      <p:sp>
        <p:nvSpPr>
          <p:cNvPr id="6" name="Slide Number Placeholder 5"/>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cxnSp>
        <p:nvCxnSpPr>
          <p:cNvPr id="4" name="Straight Connector 3"/>
          <p:cNvCxnSpPr/>
          <p:nvPr userDrawn="1"/>
        </p:nvCxnSpPr>
        <p:spPr>
          <a:xfrm>
            <a:off x="469098" y="1095121"/>
            <a:ext cx="8674902" cy="0"/>
          </a:xfrm>
          <a:prstGeom prst="line">
            <a:avLst/>
          </a:prstGeom>
        </p:spPr>
        <p:style>
          <a:lnRef idx="1">
            <a:schemeClr val="accent5"/>
          </a:lnRef>
          <a:fillRef idx="0">
            <a:schemeClr val="accent5"/>
          </a:fillRef>
          <a:effectRef idx="0">
            <a:schemeClr val="accent5"/>
          </a:effectRef>
          <a:fontRef idx="minor">
            <a:schemeClr val="tx1"/>
          </a:fontRef>
        </p:style>
      </p:cxn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76035" t="23799" r="4655" b="61856"/>
          <a:stretch/>
        </p:blipFill>
        <p:spPr>
          <a:xfrm rot="10800000">
            <a:off x="7819178" y="1128"/>
            <a:ext cx="1324822" cy="1055447"/>
          </a:xfrm>
          <a:prstGeom prst="rect">
            <a:avLst/>
          </a:prstGeom>
        </p:spPr>
      </p:pic>
    </p:spTree>
    <p:extLst>
      <p:ext uri="{BB962C8B-B14F-4D97-AF65-F5344CB8AC3E}">
        <p14:creationId xmlns:p14="http://schemas.microsoft.com/office/powerpoint/2010/main" val="58352079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accent3"/>
        </a:solidFill>
        <a:effectLst/>
      </p:bgPr>
    </p:bg>
    <p:spTree>
      <p:nvGrpSpPr>
        <p:cNvPr id="1" name=""/>
        <p:cNvGrpSpPr/>
        <p:nvPr/>
      </p:nvGrpSpPr>
      <p:grpSpPr>
        <a:xfrm>
          <a:off x="0" y="0"/>
          <a:ext cx="0" cy="0"/>
          <a:chOff x="0" y="0"/>
          <a:chExt cx="0" cy="0"/>
        </a:xfrm>
      </p:grpSpPr>
      <p:sp>
        <p:nvSpPr>
          <p:cNvPr id="6" name="Oval 5"/>
          <p:cNvSpPr/>
          <p:nvPr userDrawn="1"/>
        </p:nvSpPr>
        <p:spPr>
          <a:xfrm>
            <a:off x="6964147" y="6167854"/>
            <a:ext cx="1001843" cy="193830"/>
          </a:xfrm>
          <a:prstGeom prst="ellipse">
            <a:avLst/>
          </a:prstGeom>
          <a:solidFill>
            <a:schemeClr val="bg2">
              <a:alpha val="4902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7" name="Freeform 7"/>
          <p:cNvSpPr>
            <a:spLocks noChangeAspect="1" noEditPoints="1"/>
          </p:cNvSpPr>
          <p:nvPr userDrawn="1"/>
        </p:nvSpPr>
        <p:spPr bwMode="auto">
          <a:xfrm>
            <a:off x="6405603" y="1563932"/>
            <a:ext cx="2117748" cy="4397246"/>
          </a:xfrm>
          <a:custGeom>
            <a:avLst/>
            <a:gdLst>
              <a:gd name="T0" fmla="*/ 1235 w 2472"/>
              <a:gd name="T1" fmla="*/ 3376 h 3852"/>
              <a:gd name="T2" fmla="*/ 1254 w 2472"/>
              <a:gd name="T3" fmla="*/ 3330 h 3852"/>
              <a:gd name="T4" fmla="*/ 1289 w 2472"/>
              <a:gd name="T5" fmla="*/ 3241 h 3852"/>
              <a:gd name="T6" fmla="*/ 1334 w 2472"/>
              <a:gd name="T7" fmla="*/ 3126 h 3852"/>
              <a:gd name="T8" fmla="*/ 1382 w 2472"/>
              <a:gd name="T9" fmla="*/ 3001 h 3852"/>
              <a:gd name="T10" fmla="*/ 1428 w 2472"/>
              <a:gd name="T11" fmla="*/ 2881 h 3852"/>
              <a:gd name="T12" fmla="*/ 1467 w 2472"/>
              <a:gd name="T13" fmla="*/ 2781 h 3852"/>
              <a:gd name="T14" fmla="*/ 1491 w 2472"/>
              <a:gd name="T15" fmla="*/ 2720 h 3852"/>
              <a:gd name="T16" fmla="*/ 975 w 2472"/>
              <a:gd name="T17" fmla="*/ 2705 h 3852"/>
              <a:gd name="T18" fmla="*/ 1118 w 2472"/>
              <a:gd name="T19" fmla="*/ 833 h 3852"/>
              <a:gd name="T20" fmla="*/ 966 w 2472"/>
              <a:gd name="T21" fmla="*/ 909 h 3852"/>
              <a:gd name="T22" fmla="*/ 855 w 2472"/>
              <a:gd name="T23" fmla="*/ 1035 h 3852"/>
              <a:gd name="T24" fmla="*/ 798 w 2472"/>
              <a:gd name="T25" fmla="*/ 1197 h 3852"/>
              <a:gd name="T26" fmla="*/ 810 w 2472"/>
              <a:gd name="T27" fmla="*/ 1374 h 3852"/>
              <a:gd name="T28" fmla="*/ 886 w 2472"/>
              <a:gd name="T29" fmla="*/ 1526 h 3852"/>
              <a:gd name="T30" fmla="*/ 1012 w 2472"/>
              <a:gd name="T31" fmla="*/ 1637 h 3852"/>
              <a:gd name="T32" fmla="*/ 1175 w 2472"/>
              <a:gd name="T33" fmla="*/ 1694 h 3852"/>
              <a:gd name="T34" fmla="*/ 1352 w 2472"/>
              <a:gd name="T35" fmla="*/ 1682 h 3852"/>
              <a:gd name="T36" fmla="*/ 1504 w 2472"/>
              <a:gd name="T37" fmla="*/ 1606 h 3852"/>
              <a:gd name="T38" fmla="*/ 1615 w 2472"/>
              <a:gd name="T39" fmla="*/ 1480 h 3852"/>
              <a:gd name="T40" fmla="*/ 1671 w 2472"/>
              <a:gd name="T41" fmla="*/ 1318 h 3852"/>
              <a:gd name="T42" fmla="*/ 1659 w 2472"/>
              <a:gd name="T43" fmla="*/ 1140 h 3852"/>
              <a:gd name="T44" fmla="*/ 1583 w 2472"/>
              <a:gd name="T45" fmla="*/ 988 h 3852"/>
              <a:gd name="T46" fmla="*/ 1457 w 2472"/>
              <a:gd name="T47" fmla="*/ 877 h 3852"/>
              <a:gd name="T48" fmla="*/ 1294 w 2472"/>
              <a:gd name="T49" fmla="*/ 822 h 3852"/>
              <a:gd name="T50" fmla="*/ 1332 w 2472"/>
              <a:gd name="T51" fmla="*/ 2 h 3852"/>
              <a:gd name="T52" fmla="*/ 1601 w 2472"/>
              <a:gd name="T53" fmla="*/ 53 h 3852"/>
              <a:gd name="T54" fmla="*/ 1848 w 2472"/>
              <a:gd name="T55" fmla="*/ 158 h 3852"/>
              <a:gd name="T56" fmla="*/ 2066 w 2472"/>
              <a:gd name="T57" fmla="*/ 311 h 3852"/>
              <a:gd name="T58" fmla="*/ 2247 w 2472"/>
              <a:gd name="T59" fmla="*/ 505 h 3852"/>
              <a:gd name="T60" fmla="*/ 2379 w 2472"/>
              <a:gd name="T61" fmla="*/ 733 h 3852"/>
              <a:gd name="T62" fmla="*/ 2456 w 2472"/>
              <a:gd name="T63" fmla="*/ 987 h 3852"/>
              <a:gd name="T64" fmla="*/ 2469 w 2472"/>
              <a:gd name="T65" fmla="*/ 1216 h 3852"/>
              <a:gd name="T66" fmla="*/ 2439 w 2472"/>
              <a:gd name="T67" fmla="*/ 1387 h 3852"/>
              <a:gd name="T68" fmla="*/ 2379 w 2472"/>
              <a:gd name="T69" fmla="*/ 1593 h 3852"/>
              <a:gd name="T70" fmla="*/ 2293 w 2472"/>
              <a:gd name="T71" fmla="*/ 1824 h 3852"/>
              <a:gd name="T72" fmla="*/ 2188 w 2472"/>
              <a:gd name="T73" fmla="*/ 2073 h 3852"/>
              <a:gd name="T74" fmla="*/ 250 w 2472"/>
              <a:gd name="T75" fmla="*/ 1993 h 3852"/>
              <a:gd name="T76" fmla="*/ 149 w 2472"/>
              <a:gd name="T77" fmla="*/ 1748 h 3852"/>
              <a:gd name="T78" fmla="*/ 69 w 2472"/>
              <a:gd name="T79" fmla="*/ 1523 h 3852"/>
              <a:gd name="T80" fmla="*/ 18 w 2472"/>
              <a:gd name="T81" fmla="*/ 1327 h 3852"/>
              <a:gd name="T82" fmla="*/ 0 w 2472"/>
              <a:gd name="T83" fmla="*/ 1167 h 3852"/>
              <a:gd name="T84" fmla="*/ 34 w 2472"/>
              <a:gd name="T85" fmla="*/ 899 h 3852"/>
              <a:gd name="T86" fmla="*/ 132 w 2472"/>
              <a:gd name="T87" fmla="*/ 653 h 3852"/>
              <a:gd name="T88" fmla="*/ 283 w 2472"/>
              <a:gd name="T89" fmla="*/ 437 h 3852"/>
              <a:gd name="T90" fmla="*/ 478 w 2472"/>
              <a:gd name="T91" fmla="*/ 256 h 3852"/>
              <a:gd name="T92" fmla="*/ 709 w 2472"/>
              <a:gd name="T93" fmla="*/ 117 h 3852"/>
              <a:gd name="T94" fmla="*/ 966 w 2472"/>
              <a:gd name="T95" fmla="*/ 30 h 3852"/>
              <a:gd name="T96" fmla="*/ 1239 w 2472"/>
              <a:gd name="T97" fmla="*/ 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3852">
                <a:moveTo>
                  <a:pt x="975" y="2705"/>
                </a:moveTo>
                <a:lnTo>
                  <a:pt x="1234" y="3380"/>
                </a:lnTo>
                <a:lnTo>
                  <a:pt x="1235" y="3376"/>
                </a:lnTo>
                <a:lnTo>
                  <a:pt x="1239" y="3367"/>
                </a:lnTo>
                <a:lnTo>
                  <a:pt x="1246" y="3351"/>
                </a:lnTo>
                <a:lnTo>
                  <a:pt x="1254" y="3330"/>
                </a:lnTo>
                <a:lnTo>
                  <a:pt x="1264" y="3304"/>
                </a:lnTo>
                <a:lnTo>
                  <a:pt x="1276" y="3274"/>
                </a:lnTo>
                <a:lnTo>
                  <a:pt x="1289" y="3241"/>
                </a:lnTo>
                <a:lnTo>
                  <a:pt x="1302" y="3206"/>
                </a:lnTo>
                <a:lnTo>
                  <a:pt x="1318" y="3166"/>
                </a:lnTo>
                <a:lnTo>
                  <a:pt x="1334" y="3126"/>
                </a:lnTo>
                <a:lnTo>
                  <a:pt x="1349" y="3085"/>
                </a:lnTo>
                <a:lnTo>
                  <a:pt x="1365" y="3043"/>
                </a:lnTo>
                <a:lnTo>
                  <a:pt x="1382" y="3001"/>
                </a:lnTo>
                <a:lnTo>
                  <a:pt x="1398" y="2959"/>
                </a:lnTo>
                <a:lnTo>
                  <a:pt x="1413" y="2919"/>
                </a:lnTo>
                <a:lnTo>
                  <a:pt x="1428" y="2881"/>
                </a:lnTo>
                <a:lnTo>
                  <a:pt x="1442" y="2844"/>
                </a:lnTo>
                <a:lnTo>
                  <a:pt x="1455" y="2811"/>
                </a:lnTo>
                <a:lnTo>
                  <a:pt x="1467" y="2781"/>
                </a:lnTo>
                <a:lnTo>
                  <a:pt x="1476" y="2756"/>
                </a:lnTo>
                <a:lnTo>
                  <a:pt x="1485" y="2736"/>
                </a:lnTo>
                <a:lnTo>
                  <a:pt x="1491" y="2720"/>
                </a:lnTo>
                <a:lnTo>
                  <a:pt x="1494" y="2709"/>
                </a:lnTo>
                <a:lnTo>
                  <a:pt x="1496" y="2705"/>
                </a:lnTo>
                <a:lnTo>
                  <a:pt x="975" y="2705"/>
                </a:lnTo>
                <a:close/>
                <a:moveTo>
                  <a:pt x="1234" y="818"/>
                </a:moveTo>
                <a:lnTo>
                  <a:pt x="1175" y="822"/>
                </a:lnTo>
                <a:lnTo>
                  <a:pt x="1118" y="833"/>
                </a:lnTo>
                <a:lnTo>
                  <a:pt x="1063" y="852"/>
                </a:lnTo>
                <a:lnTo>
                  <a:pt x="1012" y="877"/>
                </a:lnTo>
                <a:lnTo>
                  <a:pt x="966" y="909"/>
                </a:lnTo>
                <a:lnTo>
                  <a:pt x="923" y="946"/>
                </a:lnTo>
                <a:lnTo>
                  <a:pt x="886" y="988"/>
                </a:lnTo>
                <a:lnTo>
                  <a:pt x="855" y="1035"/>
                </a:lnTo>
                <a:lnTo>
                  <a:pt x="828" y="1086"/>
                </a:lnTo>
                <a:lnTo>
                  <a:pt x="810" y="1140"/>
                </a:lnTo>
                <a:lnTo>
                  <a:pt x="798" y="1197"/>
                </a:lnTo>
                <a:lnTo>
                  <a:pt x="794" y="1258"/>
                </a:lnTo>
                <a:lnTo>
                  <a:pt x="798" y="1318"/>
                </a:lnTo>
                <a:lnTo>
                  <a:pt x="810" y="1374"/>
                </a:lnTo>
                <a:lnTo>
                  <a:pt x="828" y="1429"/>
                </a:lnTo>
                <a:lnTo>
                  <a:pt x="855" y="1480"/>
                </a:lnTo>
                <a:lnTo>
                  <a:pt x="886" y="1526"/>
                </a:lnTo>
                <a:lnTo>
                  <a:pt x="923" y="1569"/>
                </a:lnTo>
                <a:lnTo>
                  <a:pt x="966" y="1606"/>
                </a:lnTo>
                <a:lnTo>
                  <a:pt x="1012" y="1637"/>
                </a:lnTo>
                <a:lnTo>
                  <a:pt x="1063" y="1663"/>
                </a:lnTo>
                <a:lnTo>
                  <a:pt x="1118" y="1682"/>
                </a:lnTo>
                <a:lnTo>
                  <a:pt x="1175" y="1694"/>
                </a:lnTo>
                <a:lnTo>
                  <a:pt x="1234" y="1697"/>
                </a:lnTo>
                <a:lnTo>
                  <a:pt x="1294" y="1694"/>
                </a:lnTo>
                <a:lnTo>
                  <a:pt x="1352" y="1682"/>
                </a:lnTo>
                <a:lnTo>
                  <a:pt x="1406" y="1663"/>
                </a:lnTo>
                <a:lnTo>
                  <a:pt x="1457" y="1637"/>
                </a:lnTo>
                <a:lnTo>
                  <a:pt x="1504" y="1606"/>
                </a:lnTo>
                <a:lnTo>
                  <a:pt x="1546" y="1569"/>
                </a:lnTo>
                <a:lnTo>
                  <a:pt x="1583" y="1526"/>
                </a:lnTo>
                <a:lnTo>
                  <a:pt x="1615" y="1480"/>
                </a:lnTo>
                <a:lnTo>
                  <a:pt x="1641" y="1429"/>
                </a:lnTo>
                <a:lnTo>
                  <a:pt x="1659" y="1374"/>
                </a:lnTo>
                <a:lnTo>
                  <a:pt x="1671" y="1318"/>
                </a:lnTo>
                <a:lnTo>
                  <a:pt x="1675" y="1258"/>
                </a:lnTo>
                <a:lnTo>
                  <a:pt x="1671" y="1197"/>
                </a:lnTo>
                <a:lnTo>
                  <a:pt x="1659" y="1140"/>
                </a:lnTo>
                <a:lnTo>
                  <a:pt x="1641" y="1086"/>
                </a:lnTo>
                <a:lnTo>
                  <a:pt x="1615" y="1035"/>
                </a:lnTo>
                <a:lnTo>
                  <a:pt x="1583" y="988"/>
                </a:lnTo>
                <a:lnTo>
                  <a:pt x="1546" y="946"/>
                </a:lnTo>
                <a:lnTo>
                  <a:pt x="1504" y="909"/>
                </a:lnTo>
                <a:lnTo>
                  <a:pt x="1457" y="877"/>
                </a:lnTo>
                <a:lnTo>
                  <a:pt x="1406" y="852"/>
                </a:lnTo>
                <a:lnTo>
                  <a:pt x="1352" y="833"/>
                </a:lnTo>
                <a:lnTo>
                  <a:pt x="1294" y="822"/>
                </a:lnTo>
                <a:lnTo>
                  <a:pt x="1234" y="818"/>
                </a:lnTo>
                <a:close/>
                <a:moveTo>
                  <a:pt x="1239" y="0"/>
                </a:moveTo>
                <a:lnTo>
                  <a:pt x="1332" y="2"/>
                </a:lnTo>
                <a:lnTo>
                  <a:pt x="1423" y="13"/>
                </a:lnTo>
                <a:lnTo>
                  <a:pt x="1513" y="30"/>
                </a:lnTo>
                <a:lnTo>
                  <a:pt x="1601" y="53"/>
                </a:lnTo>
                <a:lnTo>
                  <a:pt x="1686" y="82"/>
                </a:lnTo>
                <a:lnTo>
                  <a:pt x="1768" y="117"/>
                </a:lnTo>
                <a:lnTo>
                  <a:pt x="1848" y="158"/>
                </a:lnTo>
                <a:lnTo>
                  <a:pt x="1925" y="205"/>
                </a:lnTo>
                <a:lnTo>
                  <a:pt x="1998" y="256"/>
                </a:lnTo>
                <a:lnTo>
                  <a:pt x="2066" y="311"/>
                </a:lnTo>
                <a:lnTo>
                  <a:pt x="2132" y="371"/>
                </a:lnTo>
                <a:lnTo>
                  <a:pt x="2192" y="437"/>
                </a:lnTo>
                <a:lnTo>
                  <a:pt x="2247" y="505"/>
                </a:lnTo>
                <a:lnTo>
                  <a:pt x="2297" y="577"/>
                </a:lnTo>
                <a:lnTo>
                  <a:pt x="2341" y="653"/>
                </a:lnTo>
                <a:lnTo>
                  <a:pt x="2379" y="733"/>
                </a:lnTo>
                <a:lnTo>
                  <a:pt x="2412" y="814"/>
                </a:lnTo>
                <a:lnTo>
                  <a:pt x="2438" y="899"/>
                </a:lnTo>
                <a:lnTo>
                  <a:pt x="2456" y="987"/>
                </a:lnTo>
                <a:lnTo>
                  <a:pt x="2468" y="1076"/>
                </a:lnTo>
                <a:lnTo>
                  <a:pt x="2472" y="1167"/>
                </a:lnTo>
                <a:lnTo>
                  <a:pt x="2469" y="1216"/>
                </a:lnTo>
                <a:lnTo>
                  <a:pt x="2463" y="1269"/>
                </a:lnTo>
                <a:lnTo>
                  <a:pt x="2454" y="1326"/>
                </a:lnTo>
                <a:lnTo>
                  <a:pt x="2439" y="1387"/>
                </a:lnTo>
                <a:lnTo>
                  <a:pt x="2422" y="1453"/>
                </a:lnTo>
                <a:lnTo>
                  <a:pt x="2403" y="1522"/>
                </a:lnTo>
                <a:lnTo>
                  <a:pt x="2379" y="1593"/>
                </a:lnTo>
                <a:lnTo>
                  <a:pt x="2353" y="1667"/>
                </a:lnTo>
                <a:lnTo>
                  <a:pt x="2324" y="1745"/>
                </a:lnTo>
                <a:lnTo>
                  <a:pt x="2293" y="1824"/>
                </a:lnTo>
                <a:lnTo>
                  <a:pt x="2260" y="1906"/>
                </a:lnTo>
                <a:lnTo>
                  <a:pt x="2225" y="1989"/>
                </a:lnTo>
                <a:lnTo>
                  <a:pt x="2188" y="2073"/>
                </a:lnTo>
                <a:lnTo>
                  <a:pt x="1455" y="3852"/>
                </a:lnTo>
                <a:lnTo>
                  <a:pt x="1009" y="3852"/>
                </a:lnTo>
                <a:lnTo>
                  <a:pt x="250" y="1993"/>
                </a:lnTo>
                <a:lnTo>
                  <a:pt x="215" y="1910"/>
                </a:lnTo>
                <a:lnTo>
                  <a:pt x="181" y="1828"/>
                </a:lnTo>
                <a:lnTo>
                  <a:pt x="149" y="1748"/>
                </a:lnTo>
                <a:lnTo>
                  <a:pt x="120" y="1671"/>
                </a:lnTo>
                <a:lnTo>
                  <a:pt x="93" y="1595"/>
                </a:lnTo>
                <a:lnTo>
                  <a:pt x="69" y="1523"/>
                </a:lnTo>
                <a:lnTo>
                  <a:pt x="50" y="1455"/>
                </a:lnTo>
                <a:lnTo>
                  <a:pt x="31" y="1390"/>
                </a:lnTo>
                <a:lnTo>
                  <a:pt x="18" y="1327"/>
                </a:lnTo>
                <a:lnTo>
                  <a:pt x="8" y="1269"/>
                </a:lnTo>
                <a:lnTo>
                  <a:pt x="1" y="1216"/>
                </a:lnTo>
                <a:lnTo>
                  <a:pt x="0" y="1167"/>
                </a:lnTo>
                <a:lnTo>
                  <a:pt x="4" y="1076"/>
                </a:lnTo>
                <a:lnTo>
                  <a:pt x="16" y="987"/>
                </a:lnTo>
                <a:lnTo>
                  <a:pt x="34" y="899"/>
                </a:lnTo>
                <a:lnTo>
                  <a:pt x="60" y="814"/>
                </a:lnTo>
                <a:lnTo>
                  <a:pt x="93" y="733"/>
                </a:lnTo>
                <a:lnTo>
                  <a:pt x="132" y="653"/>
                </a:lnTo>
                <a:lnTo>
                  <a:pt x="177" y="577"/>
                </a:lnTo>
                <a:lnTo>
                  <a:pt x="226" y="505"/>
                </a:lnTo>
                <a:lnTo>
                  <a:pt x="283" y="437"/>
                </a:lnTo>
                <a:lnTo>
                  <a:pt x="343" y="371"/>
                </a:lnTo>
                <a:lnTo>
                  <a:pt x="408" y="311"/>
                </a:lnTo>
                <a:lnTo>
                  <a:pt x="478" y="256"/>
                </a:lnTo>
                <a:lnTo>
                  <a:pt x="551" y="205"/>
                </a:lnTo>
                <a:lnTo>
                  <a:pt x="628" y="158"/>
                </a:lnTo>
                <a:lnTo>
                  <a:pt x="709" y="117"/>
                </a:lnTo>
                <a:lnTo>
                  <a:pt x="792" y="82"/>
                </a:lnTo>
                <a:lnTo>
                  <a:pt x="878" y="53"/>
                </a:lnTo>
                <a:lnTo>
                  <a:pt x="966" y="30"/>
                </a:lnTo>
                <a:lnTo>
                  <a:pt x="1056" y="13"/>
                </a:lnTo>
                <a:lnTo>
                  <a:pt x="1146" y="2"/>
                </a:lnTo>
                <a:lnTo>
                  <a:pt x="1239" y="0"/>
                </a:lnTo>
                <a:close/>
              </a:path>
            </a:pathLst>
          </a:custGeom>
          <a:solidFill>
            <a:schemeClr val="accent2"/>
          </a:solidFill>
          <a:ln w="0">
            <a:noFill/>
            <a:prstDash val="solid"/>
            <a:round/>
            <a:headEnd/>
            <a:tailEnd/>
          </a:ln>
        </p:spPr>
        <p:txBody>
          <a:bodyPr vert="horz" wrap="square" lIns="68603" tIns="34301" rIns="68603" bIns="34301" numCol="1" anchor="t" anchorCtr="0" compatLnSpc="1">
            <a:prstTxWarp prst="textNoShape">
              <a:avLst/>
            </a:prstTxWarp>
          </a:bodyPr>
          <a:lstStyle/>
          <a:p>
            <a:pPr fontAlgn="base">
              <a:spcBef>
                <a:spcPct val="0"/>
              </a:spcBef>
              <a:spcAft>
                <a:spcPct val="0"/>
              </a:spcAft>
            </a:pPr>
            <a:endParaRPr lang="en-US" sz="1800">
              <a:solidFill>
                <a:srgbClr val="00A000"/>
              </a:solidFill>
              <a:cs typeface="Arial" charset="0"/>
            </a:endParaRPr>
          </a:p>
        </p:txBody>
      </p:sp>
      <p:sp>
        <p:nvSpPr>
          <p:cNvPr id="5"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smtClean="0">
                <a:solidFill>
                  <a:srgbClr val="FFFFFF"/>
                </a:solidFill>
              </a:rPr>
              <a:t>Copyright © 2015 Accenture  All rights reserved.</a:t>
            </a:r>
            <a:endParaRPr dirty="0">
              <a:solidFill>
                <a:srgbClr val="FFFFFF"/>
              </a:solidFill>
            </a:endParaRPr>
          </a:p>
        </p:txBody>
      </p:sp>
      <p:sp>
        <p:nvSpPr>
          <p:cNvPr id="2" name="Title 1"/>
          <p:cNvSpPr>
            <a:spLocks noGrp="1"/>
          </p:cNvSpPr>
          <p:nvPr>
            <p:ph type="ctrTitle" hasCustomPrompt="1"/>
          </p:nvPr>
        </p:nvSpPr>
        <p:spPr>
          <a:xfrm>
            <a:off x="469098" y="1014967"/>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Tree>
    <p:extLst>
      <p:ext uri="{BB962C8B-B14F-4D97-AF65-F5344CB8AC3E}">
        <p14:creationId xmlns:p14="http://schemas.microsoft.com/office/powerpoint/2010/main" val="276822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Divider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098" y="1014967"/>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5"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dirty="0" smtClean="0">
                <a:solidFill>
                  <a:srgbClr val="FFFFFF"/>
                </a:solidFill>
              </a:rPr>
              <a:t>Copyright © 2015 Accenture  All rights reserved.</a:t>
            </a:r>
            <a:endParaRPr dirty="0">
              <a:solidFill>
                <a:srgbClr val="FFFFFF"/>
              </a:solidFill>
            </a:endParaRPr>
          </a:p>
        </p:txBody>
      </p:sp>
      <p:sp>
        <p:nvSpPr>
          <p:cNvPr id="6" name="Content Placeholder 5"/>
          <p:cNvSpPr>
            <a:spLocks noGrp="1"/>
          </p:cNvSpPr>
          <p:nvPr>
            <p:ph sz="quarter" idx="11"/>
          </p:nvPr>
        </p:nvSpPr>
        <p:spPr>
          <a:xfrm>
            <a:off x="469098" y="2180719"/>
            <a:ext cx="8205805" cy="4247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281865416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dirty="0" smtClean="0">
                <a:solidFill>
                  <a:srgbClr val="FFFFFF"/>
                </a:solidFill>
              </a:rPr>
              <a:t>Copyright © 2015 Accenture  All rights reserved.</a:t>
            </a:r>
            <a:endParaRPr dirty="0">
              <a:solidFill>
                <a:srgbClr val="FFFFFF"/>
              </a:solidFill>
            </a:endParaRPr>
          </a:p>
        </p:txBody>
      </p:sp>
      <p:sp>
        <p:nvSpPr>
          <p:cNvPr id="5" name="Oval 4"/>
          <p:cNvSpPr/>
          <p:nvPr userDrawn="1"/>
        </p:nvSpPr>
        <p:spPr>
          <a:xfrm>
            <a:off x="6964147" y="6167854"/>
            <a:ext cx="1001843" cy="193830"/>
          </a:xfrm>
          <a:prstGeom prst="ellipse">
            <a:avLst/>
          </a:prstGeom>
          <a:solidFill>
            <a:schemeClr val="bg2">
              <a:alpha val="4902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8" name="Freeform 7"/>
          <p:cNvSpPr>
            <a:spLocks noChangeAspect="1" noEditPoints="1"/>
          </p:cNvSpPr>
          <p:nvPr userDrawn="1"/>
        </p:nvSpPr>
        <p:spPr bwMode="auto">
          <a:xfrm>
            <a:off x="6405603" y="1563932"/>
            <a:ext cx="2117748" cy="4397246"/>
          </a:xfrm>
          <a:custGeom>
            <a:avLst/>
            <a:gdLst>
              <a:gd name="T0" fmla="*/ 1235 w 2472"/>
              <a:gd name="T1" fmla="*/ 3376 h 3852"/>
              <a:gd name="T2" fmla="*/ 1254 w 2472"/>
              <a:gd name="T3" fmla="*/ 3330 h 3852"/>
              <a:gd name="T4" fmla="*/ 1289 w 2472"/>
              <a:gd name="T5" fmla="*/ 3241 h 3852"/>
              <a:gd name="T6" fmla="*/ 1334 w 2472"/>
              <a:gd name="T7" fmla="*/ 3126 h 3852"/>
              <a:gd name="T8" fmla="*/ 1382 w 2472"/>
              <a:gd name="T9" fmla="*/ 3001 h 3852"/>
              <a:gd name="T10" fmla="*/ 1428 w 2472"/>
              <a:gd name="T11" fmla="*/ 2881 h 3852"/>
              <a:gd name="T12" fmla="*/ 1467 w 2472"/>
              <a:gd name="T13" fmla="*/ 2781 h 3852"/>
              <a:gd name="T14" fmla="*/ 1491 w 2472"/>
              <a:gd name="T15" fmla="*/ 2720 h 3852"/>
              <a:gd name="T16" fmla="*/ 975 w 2472"/>
              <a:gd name="T17" fmla="*/ 2705 h 3852"/>
              <a:gd name="T18" fmla="*/ 1118 w 2472"/>
              <a:gd name="T19" fmla="*/ 833 h 3852"/>
              <a:gd name="T20" fmla="*/ 966 w 2472"/>
              <a:gd name="T21" fmla="*/ 909 h 3852"/>
              <a:gd name="T22" fmla="*/ 855 w 2472"/>
              <a:gd name="T23" fmla="*/ 1035 h 3852"/>
              <a:gd name="T24" fmla="*/ 798 w 2472"/>
              <a:gd name="T25" fmla="*/ 1197 h 3852"/>
              <a:gd name="T26" fmla="*/ 810 w 2472"/>
              <a:gd name="T27" fmla="*/ 1374 h 3852"/>
              <a:gd name="T28" fmla="*/ 886 w 2472"/>
              <a:gd name="T29" fmla="*/ 1526 h 3852"/>
              <a:gd name="T30" fmla="*/ 1012 w 2472"/>
              <a:gd name="T31" fmla="*/ 1637 h 3852"/>
              <a:gd name="T32" fmla="*/ 1175 w 2472"/>
              <a:gd name="T33" fmla="*/ 1694 h 3852"/>
              <a:gd name="T34" fmla="*/ 1352 w 2472"/>
              <a:gd name="T35" fmla="*/ 1682 h 3852"/>
              <a:gd name="T36" fmla="*/ 1504 w 2472"/>
              <a:gd name="T37" fmla="*/ 1606 h 3852"/>
              <a:gd name="T38" fmla="*/ 1615 w 2472"/>
              <a:gd name="T39" fmla="*/ 1480 h 3852"/>
              <a:gd name="T40" fmla="*/ 1671 w 2472"/>
              <a:gd name="T41" fmla="*/ 1318 h 3852"/>
              <a:gd name="T42" fmla="*/ 1659 w 2472"/>
              <a:gd name="T43" fmla="*/ 1140 h 3852"/>
              <a:gd name="T44" fmla="*/ 1583 w 2472"/>
              <a:gd name="T45" fmla="*/ 988 h 3852"/>
              <a:gd name="T46" fmla="*/ 1457 w 2472"/>
              <a:gd name="T47" fmla="*/ 877 h 3852"/>
              <a:gd name="T48" fmla="*/ 1294 w 2472"/>
              <a:gd name="T49" fmla="*/ 822 h 3852"/>
              <a:gd name="T50" fmla="*/ 1332 w 2472"/>
              <a:gd name="T51" fmla="*/ 2 h 3852"/>
              <a:gd name="T52" fmla="*/ 1601 w 2472"/>
              <a:gd name="T53" fmla="*/ 53 h 3852"/>
              <a:gd name="T54" fmla="*/ 1848 w 2472"/>
              <a:gd name="T55" fmla="*/ 158 h 3852"/>
              <a:gd name="T56" fmla="*/ 2066 w 2472"/>
              <a:gd name="T57" fmla="*/ 311 h 3852"/>
              <a:gd name="T58" fmla="*/ 2247 w 2472"/>
              <a:gd name="T59" fmla="*/ 505 h 3852"/>
              <a:gd name="T60" fmla="*/ 2379 w 2472"/>
              <a:gd name="T61" fmla="*/ 733 h 3852"/>
              <a:gd name="T62" fmla="*/ 2456 w 2472"/>
              <a:gd name="T63" fmla="*/ 987 h 3852"/>
              <a:gd name="T64" fmla="*/ 2469 w 2472"/>
              <a:gd name="T65" fmla="*/ 1216 h 3852"/>
              <a:gd name="T66" fmla="*/ 2439 w 2472"/>
              <a:gd name="T67" fmla="*/ 1387 h 3852"/>
              <a:gd name="T68" fmla="*/ 2379 w 2472"/>
              <a:gd name="T69" fmla="*/ 1593 h 3852"/>
              <a:gd name="T70" fmla="*/ 2293 w 2472"/>
              <a:gd name="T71" fmla="*/ 1824 h 3852"/>
              <a:gd name="T72" fmla="*/ 2188 w 2472"/>
              <a:gd name="T73" fmla="*/ 2073 h 3852"/>
              <a:gd name="T74" fmla="*/ 250 w 2472"/>
              <a:gd name="T75" fmla="*/ 1993 h 3852"/>
              <a:gd name="T76" fmla="*/ 149 w 2472"/>
              <a:gd name="T77" fmla="*/ 1748 h 3852"/>
              <a:gd name="T78" fmla="*/ 69 w 2472"/>
              <a:gd name="T79" fmla="*/ 1523 h 3852"/>
              <a:gd name="T80" fmla="*/ 18 w 2472"/>
              <a:gd name="T81" fmla="*/ 1327 h 3852"/>
              <a:gd name="T82" fmla="*/ 0 w 2472"/>
              <a:gd name="T83" fmla="*/ 1167 h 3852"/>
              <a:gd name="T84" fmla="*/ 34 w 2472"/>
              <a:gd name="T85" fmla="*/ 899 h 3852"/>
              <a:gd name="T86" fmla="*/ 132 w 2472"/>
              <a:gd name="T87" fmla="*/ 653 h 3852"/>
              <a:gd name="T88" fmla="*/ 283 w 2472"/>
              <a:gd name="T89" fmla="*/ 437 h 3852"/>
              <a:gd name="T90" fmla="*/ 478 w 2472"/>
              <a:gd name="T91" fmla="*/ 256 h 3852"/>
              <a:gd name="T92" fmla="*/ 709 w 2472"/>
              <a:gd name="T93" fmla="*/ 117 h 3852"/>
              <a:gd name="T94" fmla="*/ 966 w 2472"/>
              <a:gd name="T95" fmla="*/ 30 h 3852"/>
              <a:gd name="T96" fmla="*/ 1239 w 2472"/>
              <a:gd name="T97" fmla="*/ 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3852">
                <a:moveTo>
                  <a:pt x="975" y="2705"/>
                </a:moveTo>
                <a:lnTo>
                  <a:pt x="1234" y="3380"/>
                </a:lnTo>
                <a:lnTo>
                  <a:pt x="1235" y="3376"/>
                </a:lnTo>
                <a:lnTo>
                  <a:pt x="1239" y="3367"/>
                </a:lnTo>
                <a:lnTo>
                  <a:pt x="1246" y="3351"/>
                </a:lnTo>
                <a:lnTo>
                  <a:pt x="1254" y="3330"/>
                </a:lnTo>
                <a:lnTo>
                  <a:pt x="1264" y="3304"/>
                </a:lnTo>
                <a:lnTo>
                  <a:pt x="1276" y="3274"/>
                </a:lnTo>
                <a:lnTo>
                  <a:pt x="1289" y="3241"/>
                </a:lnTo>
                <a:lnTo>
                  <a:pt x="1302" y="3206"/>
                </a:lnTo>
                <a:lnTo>
                  <a:pt x="1318" y="3166"/>
                </a:lnTo>
                <a:lnTo>
                  <a:pt x="1334" y="3126"/>
                </a:lnTo>
                <a:lnTo>
                  <a:pt x="1349" y="3085"/>
                </a:lnTo>
                <a:lnTo>
                  <a:pt x="1365" y="3043"/>
                </a:lnTo>
                <a:lnTo>
                  <a:pt x="1382" y="3001"/>
                </a:lnTo>
                <a:lnTo>
                  <a:pt x="1398" y="2959"/>
                </a:lnTo>
                <a:lnTo>
                  <a:pt x="1413" y="2919"/>
                </a:lnTo>
                <a:lnTo>
                  <a:pt x="1428" y="2881"/>
                </a:lnTo>
                <a:lnTo>
                  <a:pt x="1442" y="2844"/>
                </a:lnTo>
                <a:lnTo>
                  <a:pt x="1455" y="2811"/>
                </a:lnTo>
                <a:lnTo>
                  <a:pt x="1467" y="2781"/>
                </a:lnTo>
                <a:lnTo>
                  <a:pt x="1476" y="2756"/>
                </a:lnTo>
                <a:lnTo>
                  <a:pt x="1485" y="2736"/>
                </a:lnTo>
                <a:lnTo>
                  <a:pt x="1491" y="2720"/>
                </a:lnTo>
                <a:lnTo>
                  <a:pt x="1494" y="2709"/>
                </a:lnTo>
                <a:lnTo>
                  <a:pt x="1496" y="2705"/>
                </a:lnTo>
                <a:lnTo>
                  <a:pt x="975" y="2705"/>
                </a:lnTo>
                <a:close/>
                <a:moveTo>
                  <a:pt x="1234" y="818"/>
                </a:moveTo>
                <a:lnTo>
                  <a:pt x="1175" y="822"/>
                </a:lnTo>
                <a:lnTo>
                  <a:pt x="1118" y="833"/>
                </a:lnTo>
                <a:lnTo>
                  <a:pt x="1063" y="852"/>
                </a:lnTo>
                <a:lnTo>
                  <a:pt x="1012" y="877"/>
                </a:lnTo>
                <a:lnTo>
                  <a:pt x="966" y="909"/>
                </a:lnTo>
                <a:lnTo>
                  <a:pt x="923" y="946"/>
                </a:lnTo>
                <a:lnTo>
                  <a:pt x="886" y="988"/>
                </a:lnTo>
                <a:lnTo>
                  <a:pt x="855" y="1035"/>
                </a:lnTo>
                <a:lnTo>
                  <a:pt x="828" y="1086"/>
                </a:lnTo>
                <a:lnTo>
                  <a:pt x="810" y="1140"/>
                </a:lnTo>
                <a:lnTo>
                  <a:pt x="798" y="1197"/>
                </a:lnTo>
                <a:lnTo>
                  <a:pt x="794" y="1258"/>
                </a:lnTo>
                <a:lnTo>
                  <a:pt x="798" y="1318"/>
                </a:lnTo>
                <a:lnTo>
                  <a:pt x="810" y="1374"/>
                </a:lnTo>
                <a:lnTo>
                  <a:pt x="828" y="1429"/>
                </a:lnTo>
                <a:lnTo>
                  <a:pt x="855" y="1480"/>
                </a:lnTo>
                <a:lnTo>
                  <a:pt x="886" y="1526"/>
                </a:lnTo>
                <a:lnTo>
                  <a:pt x="923" y="1569"/>
                </a:lnTo>
                <a:lnTo>
                  <a:pt x="966" y="1606"/>
                </a:lnTo>
                <a:lnTo>
                  <a:pt x="1012" y="1637"/>
                </a:lnTo>
                <a:lnTo>
                  <a:pt x="1063" y="1663"/>
                </a:lnTo>
                <a:lnTo>
                  <a:pt x="1118" y="1682"/>
                </a:lnTo>
                <a:lnTo>
                  <a:pt x="1175" y="1694"/>
                </a:lnTo>
                <a:lnTo>
                  <a:pt x="1234" y="1697"/>
                </a:lnTo>
                <a:lnTo>
                  <a:pt x="1294" y="1694"/>
                </a:lnTo>
                <a:lnTo>
                  <a:pt x="1352" y="1682"/>
                </a:lnTo>
                <a:lnTo>
                  <a:pt x="1406" y="1663"/>
                </a:lnTo>
                <a:lnTo>
                  <a:pt x="1457" y="1637"/>
                </a:lnTo>
                <a:lnTo>
                  <a:pt x="1504" y="1606"/>
                </a:lnTo>
                <a:lnTo>
                  <a:pt x="1546" y="1569"/>
                </a:lnTo>
                <a:lnTo>
                  <a:pt x="1583" y="1526"/>
                </a:lnTo>
                <a:lnTo>
                  <a:pt x="1615" y="1480"/>
                </a:lnTo>
                <a:lnTo>
                  <a:pt x="1641" y="1429"/>
                </a:lnTo>
                <a:lnTo>
                  <a:pt x="1659" y="1374"/>
                </a:lnTo>
                <a:lnTo>
                  <a:pt x="1671" y="1318"/>
                </a:lnTo>
                <a:lnTo>
                  <a:pt x="1675" y="1258"/>
                </a:lnTo>
                <a:lnTo>
                  <a:pt x="1671" y="1197"/>
                </a:lnTo>
                <a:lnTo>
                  <a:pt x="1659" y="1140"/>
                </a:lnTo>
                <a:lnTo>
                  <a:pt x="1641" y="1086"/>
                </a:lnTo>
                <a:lnTo>
                  <a:pt x="1615" y="1035"/>
                </a:lnTo>
                <a:lnTo>
                  <a:pt x="1583" y="988"/>
                </a:lnTo>
                <a:lnTo>
                  <a:pt x="1546" y="946"/>
                </a:lnTo>
                <a:lnTo>
                  <a:pt x="1504" y="909"/>
                </a:lnTo>
                <a:lnTo>
                  <a:pt x="1457" y="877"/>
                </a:lnTo>
                <a:lnTo>
                  <a:pt x="1406" y="852"/>
                </a:lnTo>
                <a:lnTo>
                  <a:pt x="1352" y="833"/>
                </a:lnTo>
                <a:lnTo>
                  <a:pt x="1294" y="822"/>
                </a:lnTo>
                <a:lnTo>
                  <a:pt x="1234" y="818"/>
                </a:lnTo>
                <a:close/>
                <a:moveTo>
                  <a:pt x="1239" y="0"/>
                </a:moveTo>
                <a:lnTo>
                  <a:pt x="1332" y="2"/>
                </a:lnTo>
                <a:lnTo>
                  <a:pt x="1423" y="13"/>
                </a:lnTo>
                <a:lnTo>
                  <a:pt x="1513" y="30"/>
                </a:lnTo>
                <a:lnTo>
                  <a:pt x="1601" y="53"/>
                </a:lnTo>
                <a:lnTo>
                  <a:pt x="1686" y="82"/>
                </a:lnTo>
                <a:lnTo>
                  <a:pt x="1768" y="117"/>
                </a:lnTo>
                <a:lnTo>
                  <a:pt x="1848" y="158"/>
                </a:lnTo>
                <a:lnTo>
                  <a:pt x="1925" y="205"/>
                </a:lnTo>
                <a:lnTo>
                  <a:pt x="1998" y="256"/>
                </a:lnTo>
                <a:lnTo>
                  <a:pt x="2066" y="311"/>
                </a:lnTo>
                <a:lnTo>
                  <a:pt x="2132" y="371"/>
                </a:lnTo>
                <a:lnTo>
                  <a:pt x="2192" y="437"/>
                </a:lnTo>
                <a:lnTo>
                  <a:pt x="2247" y="505"/>
                </a:lnTo>
                <a:lnTo>
                  <a:pt x="2297" y="577"/>
                </a:lnTo>
                <a:lnTo>
                  <a:pt x="2341" y="653"/>
                </a:lnTo>
                <a:lnTo>
                  <a:pt x="2379" y="733"/>
                </a:lnTo>
                <a:lnTo>
                  <a:pt x="2412" y="814"/>
                </a:lnTo>
                <a:lnTo>
                  <a:pt x="2438" y="899"/>
                </a:lnTo>
                <a:lnTo>
                  <a:pt x="2456" y="987"/>
                </a:lnTo>
                <a:lnTo>
                  <a:pt x="2468" y="1076"/>
                </a:lnTo>
                <a:lnTo>
                  <a:pt x="2472" y="1167"/>
                </a:lnTo>
                <a:lnTo>
                  <a:pt x="2469" y="1216"/>
                </a:lnTo>
                <a:lnTo>
                  <a:pt x="2463" y="1269"/>
                </a:lnTo>
                <a:lnTo>
                  <a:pt x="2454" y="1326"/>
                </a:lnTo>
                <a:lnTo>
                  <a:pt x="2439" y="1387"/>
                </a:lnTo>
                <a:lnTo>
                  <a:pt x="2422" y="1453"/>
                </a:lnTo>
                <a:lnTo>
                  <a:pt x="2403" y="1522"/>
                </a:lnTo>
                <a:lnTo>
                  <a:pt x="2379" y="1593"/>
                </a:lnTo>
                <a:lnTo>
                  <a:pt x="2353" y="1667"/>
                </a:lnTo>
                <a:lnTo>
                  <a:pt x="2324" y="1745"/>
                </a:lnTo>
                <a:lnTo>
                  <a:pt x="2293" y="1824"/>
                </a:lnTo>
                <a:lnTo>
                  <a:pt x="2260" y="1906"/>
                </a:lnTo>
                <a:lnTo>
                  <a:pt x="2225" y="1989"/>
                </a:lnTo>
                <a:lnTo>
                  <a:pt x="2188" y="2073"/>
                </a:lnTo>
                <a:lnTo>
                  <a:pt x="1455" y="3852"/>
                </a:lnTo>
                <a:lnTo>
                  <a:pt x="1009" y="3852"/>
                </a:lnTo>
                <a:lnTo>
                  <a:pt x="250" y="1993"/>
                </a:lnTo>
                <a:lnTo>
                  <a:pt x="215" y="1910"/>
                </a:lnTo>
                <a:lnTo>
                  <a:pt x="181" y="1828"/>
                </a:lnTo>
                <a:lnTo>
                  <a:pt x="149" y="1748"/>
                </a:lnTo>
                <a:lnTo>
                  <a:pt x="120" y="1671"/>
                </a:lnTo>
                <a:lnTo>
                  <a:pt x="93" y="1595"/>
                </a:lnTo>
                <a:lnTo>
                  <a:pt x="69" y="1523"/>
                </a:lnTo>
                <a:lnTo>
                  <a:pt x="50" y="1455"/>
                </a:lnTo>
                <a:lnTo>
                  <a:pt x="31" y="1390"/>
                </a:lnTo>
                <a:lnTo>
                  <a:pt x="18" y="1327"/>
                </a:lnTo>
                <a:lnTo>
                  <a:pt x="8" y="1269"/>
                </a:lnTo>
                <a:lnTo>
                  <a:pt x="1" y="1216"/>
                </a:lnTo>
                <a:lnTo>
                  <a:pt x="0" y="1167"/>
                </a:lnTo>
                <a:lnTo>
                  <a:pt x="4" y="1076"/>
                </a:lnTo>
                <a:lnTo>
                  <a:pt x="16" y="987"/>
                </a:lnTo>
                <a:lnTo>
                  <a:pt x="34" y="899"/>
                </a:lnTo>
                <a:lnTo>
                  <a:pt x="60" y="814"/>
                </a:lnTo>
                <a:lnTo>
                  <a:pt x="93" y="733"/>
                </a:lnTo>
                <a:lnTo>
                  <a:pt x="132" y="653"/>
                </a:lnTo>
                <a:lnTo>
                  <a:pt x="177" y="577"/>
                </a:lnTo>
                <a:lnTo>
                  <a:pt x="226" y="505"/>
                </a:lnTo>
                <a:lnTo>
                  <a:pt x="283" y="437"/>
                </a:lnTo>
                <a:lnTo>
                  <a:pt x="343" y="371"/>
                </a:lnTo>
                <a:lnTo>
                  <a:pt x="408" y="311"/>
                </a:lnTo>
                <a:lnTo>
                  <a:pt x="478" y="256"/>
                </a:lnTo>
                <a:lnTo>
                  <a:pt x="551" y="205"/>
                </a:lnTo>
                <a:lnTo>
                  <a:pt x="628" y="158"/>
                </a:lnTo>
                <a:lnTo>
                  <a:pt x="709" y="117"/>
                </a:lnTo>
                <a:lnTo>
                  <a:pt x="792" y="82"/>
                </a:lnTo>
                <a:lnTo>
                  <a:pt x="878" y="53"/>
                </a:lnTo>
                <a:lnTo>
                  <a:pt x="966" y="30"/>
                </a:lnTo>
                <a:lnTo>
                  <a:pt x="1056" y="13"/>
                </a:lnTo>
                <a:lnTo>
                  <a:pt x="1146" y="2"/>
                </a:lnTo>
                <a:lnTo>
                  <a:pt x="1239" y="0"/>
                </a:lnTo>
                <a:close/>
              </a:path>
            </a:pathLst>
          </a:custGeom>
          <a:solidFill>
            <a:schemeClr val="accent6"/>
          </a:solidFill>
          <a:ln w="0">
            <a:noFill/>
            <a:prstDash val="solid"/>
            <a:round/>
            <a:headEnd/>
            <a:tailEnd/>
          </a:ln>
        </p:spPr>
        <p:txBody>
          <a:bodyPr vert="horz" wrap="square" lIns="68603" tIns="34301" rIns="68603" bIns="34301" numCol="1" anchor="t" anchorCtr="0" compatLnSpc="1">
            <a:prstTxWarp prst="textNoShape">
              <a:avLst/>
            </a:prstTxWarp>
          </a:bodyPr>
          <a:lstStyle/>
          <a:p>
            <a:pPr fontAlgn="base">
              <a:spcBef>
                <a:spcPct val="0"/>
              </a:spcBef>
              <a:spcAft>
                <a:spcPct val="0"/>
              </a:spcAft>
            </a:pPr>
            <a:endParaRPr lang="en-US" sz="1800">
              <a:solidFill>
                <a:srgbClr val="00A000"/>
              </a:solidFill>
              <a:cs typeface="Arial" charset="0"/>
            </a:endParaRPr>
          </a:p>
        </p:txBody>
      </p:sp>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Tree>
    <p:extLst>
      <p:ext uri="{BB962C8B-B14F-4D97-AF65-F5344CB8AC3E}">
        <p14:creationId xmlns:p14="http://schemas.microsoft.com/office/powerpoint/2010/main" val="231740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smtClean="0">
                <a:solidFill>
                  <a:srgbClr val="FFFFFF"/>
                </a:solidFill>
              </a:rPr>
              <a:t>Copyright © 2015 Accenture  All rights reserved.</a:t>
            </a:r>
            <a:endParaRPr dirty="0">
              <a:solidFill>
                <a:srgbClr val="FFFFFF"/>
              </a:solidFill>
            </a:endParaRPr>
          </a:p>
        </p:txBody>
      </p:sp>
      <p:sp>
        <p:nvSpPr>
          <p:cNvPr id="5" name="Content Placeholder 5"/>
          <p:cNvSpPr>
            <a:spLocks noGrp="1"/>
          </p:cNvSpPr>
          <p:nvPr>
            <p:ph sz="quarter" idx="11"/>
          </p:nvPr>
        </p:nvSpPr>
        <p:spPr>
          <a:xfrm>
            <a:off x="469098" y="2180719"/>
            <a:ext cx="8205805" cy="4247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45293599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Divider Slide 2">
    <p:bg>
      <p:bgPr>
        <a:solidFill>
          <a:schemeClr val="accent2"/>
        </a:soli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dirty="0" smtClean="0">
                <a:solidFill>
                  <a:srgbClr val="FFFFFF"/>
                </a:solidFill>
              </a:rPr>
              <a:t>Copyright © 2015 Accenture  All rights reserved.</a:t>
            </a:r>
            <a:endParaRPr dirty="0">
              <a:solidFill>
                <a:srgbClr val="FFFFFF"/>
              </a:solidFill>
            </a:endParaRPr>
          </a:p>
        </p:txBody>
      </p:sp>
      <p:sp>
        <p:nvSpPr>
          <p:cNvPr id="5" name="Oval 4"/>
          <p:cNvSpPr/>
          <p:nvPr userDrawn="1"/>
        </p:nvSpPr>
        <p:spPr>
          <a:xfrm>
            <a:off x="6964147" y="6167854"/>
            <a:ext cx="1001843" cy="193830"/>
          </a:xfrm>
          <a:prstGeom prst="ellipse">
            <a:avLst/>
          </a:prstGeom>
          <a:solidFill>
            <a:schemeClr val="bg2">
              <a:alpha val="4902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8" name="Freeform 7"/>
          <p:cNvSpPr>
            <a:spLocks noChangeAspect="1" noEditPoints="1"/>
          </p:cNvSpPr>
          <p:nvPr userDrawn="1"/>
        </p:nvSpPr>
        <p:spPr bwMode="auto">
          <a:xfrm>
            <a:off x="6405603" y="1563932"/>
            <a:ext cx="2117748" cy="4397246"/>
          </a:xfrm>
          <a:custGeom>
            <a:avLst/>
            <a:gdLst>
              <a:gd name="T0" fmla="*/ 1235 w 2472"/>
              <a:gd name="T1" fmla="*/ 3376 h 3852"/>
              <a:gd name="T2" fmla="*/ 1254 w 2472"/>
              <a:gd name="T3" fmla="*/ 3330 h 3852"/>
              <a:gd name="T4" fmla="*/ 1289 w 2472"/>
              <a:gd name="T5" fmla="*/ 3241 h 3852"/>
              <a:gd name="T6" fmla="*/ 1334 w 2472"/>
              <a:gd name="T7" fmla="*/ 3126 h 3852"/>
              <a:gd name="T8" fmla="*/ 1382 w 2472"/>
              <a:gd name="T9" fmla="*/ 3001 h 3852"/>
              <a:gd name="T10" fmla="*/ 1428 w 2472"/>
              <a:gd name="T11" fmla="*/ 2881 h 3852"/>
              <a:gd name="T12" fmla="*/ 1467 w 2472"/>
              <a:gd name="T13" fmla="*/ 2781 h 3852"/>
              <a:gd name="T14" fmla="*/ 1491 w 2472"/>
              <a:gd name="T15" fmla="*/ 2720 h 3852"/>
              <a:gd name="T16" fmla="*/ 975 w 2472"/>
              <a:gd name="T17" fmla="*/ 2705 h 3852"/>
              <a:gd name="T18" fmla="*/ 1118 w 2472"/>
              <a:gd name="T19" fmla="*/ 833 h 3852"/>
              <a:gd name="T20" fmla="*/ 966 w 2472"/>
              <a:gd name="T21" fmla="*/ 909 h 3852"/>
              <a:gd name="T22" fmla="*/ 855 w 2472"/>
              <a:gd name="T23" fmla="*/ 1035 h 3852"/>
              <a:gd name="T24" fmla="*/ 798 w 2472"/>
              <a:gd name="T25" fmla="*/ 1197 h 3852"/>
              <a:gd name="T26" fmla="*/ 810 w 2472"/>
              <a:gd name="T27" fmla="*/ 1374 h 3852"/>
              <a:gd name="T28" fmla="*/ 886 w 2472"/>
              <a:gd name="T29" fmla="*/ 1526 h 3852"/>
              <a:gd name="T30" fmla="*/ 1012 w 2472"/>
              <a:gd name="T31" fmla="*/ 1637 h 3852"/>
              <a:gd name="T32" fmla="*/ 1175 w 2472"/>
              <a:gd name="T33" fmla="*/ 1694 h 3852"/>
              <a:gd name="T34" fmla="*/ 1352 w 2472"/>
              <a:gd name="T35" fmla="*/ 1682 h 3852"/>
              <a:gd name="T36" fmla="*/ 1504 w 2472"/>
              <a:gd name="T37" fmla="*/ 1606 h 3852"/>
              <a:gd name="T38" fmla="*/ 1615 w 2472"/>
              <a:gd name="T39" fmla="*/ 1480 h 3852"/>
              <a:gd name="T40" fmla="*/ 1671 w 2472"/>
              <a:gd name="T41" fmla="*/ 1318 h 3852"/>
              <a:gd name="T42" fmla="*/ 1659 w 2472"/>
              <a:gd name="T43" fmla="*/ 1140 h 3852"/>
              <a:gd name="T44" fmla="*/ 1583 w 2472"/>
              <a:gd name="T45" fmla="*/ 988 h 3852"/>
              <a:gd name="T46" fmla="*/ 1457 w 2472"/>
              <a:gd name="T47" fmla="*/ 877 h 3852"/>
              <a:gd name="T48" fmla="*/ 1294 w 2472"/>
              <a:gd name="T49" fmla="*/ 822 h 3852"/>
              <a:gd name="T50" fmla="*/ 1332 w 2472"/>
              <a:gd name="T51" fmla="*/ 2 h 3852"/>
              <a:gd name="T52" fmla="*/ 1601 w 2472"/>
              <a:gd name="T53" fmla="*/ 53 h 3852"/>
              <a:gd name="T54" fmla="*/ 1848 w 2472"/>
              <a:gd name="T55" fmla="*/ 158 h 3852"/>
              <a:gd name="T56" fmla="*/ 2066 w 2472"/>
              <a:gd name="T57" fmla="*/ 311 h 3852"/>
              <a:gd name="T58" fmla="*/ 2247 w 2472"/>
              <a:gd name="T59" fmla="*/ 505 h 3852"/>
              <a:gd name="T60" fmla="*/ 2379 w 2472"/>
              <a:gd name="T61" fmla="*/ 733 h 3852"/>
              <a:gd name="T62" fmla="*/ 2456 w 2472"/>
              <a:gd name="T63" fmla="*/ 987 h 3852"/>
              <a:gd name="T64" fmla="*/ 2469 w 2472"/>
              <a:gd name="T65" fmla="*/ 1216 h 3852"/>
              <a:gd name="T66" fmla="*/ 2439 w 2472"/>
              <a:gd name="T67" fmla="*/ 1387 h 3852"/>
              <a:gd name="T68" fmla="*/ 2379 w 2472"/>
              <a:gd name="T69" fmla="*/ 1593 h 3852"/>
              <a:gd name="T70" fmla="*/ 2293 w 2472"/>
              <a:gd name="T71" fmla="*/ 1824 h 3852"/>
              <a:gd name="T72" fmla="*/ 2188 w 2472"/>
              <a:gd name="T73" fmla="*/ 2073 h 3852"/>
              <a:gd name="T74" fmla="*/ 250 w 2472"/>
              <a:gd name="T75" fmla="*/ 1993 h 3852"/>
              <a:gd name="T76" fmla="*/ 149 w 2472"/>
              <a:gd name="T77" fmla="*/ 1748 h 3852"/>
              <a:gd name="T78" fmla="*/ 69 w 2472"/>
              <a:gd name="T79" fmla="*/ 1523 h 3852"/>
              <a:gd name="T80" fmla="*/ 18 w 2472"/>
              <a:gd name="T81" fmla="*/ 1327 h 3852"/>
              <a:gd name="T82" fmla="*/ 0 w 2472"/>
              <a:gd name="T83" fmla="*/ 1167 h 3852"/>
              <a:gd name="T84" fmla="*/ 34 w 2472"/>
              <a:gd name="T85" fmla="*/ 899 h 3852"/>
              <a:gd name="T86" fmla="*/ 132 w 2472"/>
              <a:gd name="T87" fmla="*/ 653 h 3852"/>
              <a:gd name="T88" fmla="*/ 283 w 2472"/>
              <a:gd name="T89" fmla="*/ 437 h 3852"/>
              <a:gd name="T90" fmla="*/ 478 w 2472"/>
              <a:gd name="T91" fmla="*/ 256 h 3852"/>
              <a:gd name="T92" fmla="*/ 709 w 2472"/>
              <a:gd name="T93" fmla="*/ 117 h 3852"/>
              <a:gd name="T94" fmla="*/ 966 w 2472"/>
              <a:gd name="T95" fmla="*/ 30 h 3852"/>
              <a:gd name="T96" fmla="*/ 1239 w 2472"/>
              <a:gd name="T97" fmla="*/ 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3852">
                <a:moveTo>
                  <a:pt x="975" y="2705"/>
                </a:moveTo>
                <a:lnTo>
                  <a:pt x="1234" y="3380"/>
                </a:lnTo>
                <a:lnTo>
                  <a:pt x="1235" y="3376"/>
                </a:lnTo>
                <a:lnTo>
                  <a:pt x="1239" y="3367"/>
                </a:lnTo>
                <a:lnTo>
                  <a:pt x="1246" y="3351"/>
                </a:lnTo>
                <a:lnTo>
                  <a:pt x="1254" y="3330"/>
                </a:lnTo>
                <a:lnTo>
                  <a:pt x="1264" y="3304"/>
                </a:lnTo>
                <a:lnTo>
                  <a:pt x="1276" y="3274"/>
                </a:lnTo>
                <a:lnTo>
                  <a:pt x="1289" y="3241"/>
                </a:lnTo>
                <a:lnTo>
                  <a:pt x="1302" y="3206"/>
                </a:lnTo>
                <a:lnTo>
                  <a:pt x="1318" y="3166"/>
                </a:lnTo>
                <a:lnTo>
                  <a:pt x="1334" y="3126"/>
                </a:lnTo>
                <a:lnTo>
                  <a:pt x="1349" y="3085"/>
                </a:lnTo>
                <a:lnTo>
                  <a:pt x="1365" y="3043"/>
                </a:lnTo>
                <a:lnTo>
                  <a:pt x="1382" y="3001"/>
                </a:lnTo>
                <a:lnTo>
                  <a:pt x="1398" y="2959"/>
                </a:lnTo>
                <a:lnTo>
                  <a:pt x="1413" y="2919"/>
                </a:lnTo>
                <a:lnTo>
                  <a:pt x="1428" y="2881"/>
                </a:lnTo>
                <a:lnTo>
                  <a:pt x="1442" y="2844"/>
                </a:lnTo>
                <a:lnTo>
                  <a:pt x="1455" y="2811"/>
                </a:lnTo>
                <a:lnTo>
                  <a:pt x="1467" y="2781"/>
                </a:lnTo>
                <a:lnTo>
                  <a:pt x="1476" y="2756"/>
                </a:lnTo>
                <a:lnTo>
                  <a:pt x="1485" y="2736"/>
                </a:lnTo>
                <a:lnTo>
                  <a:pt x="1491" y="2720"/>
                </a:lnTo>
                <a:lnTo>
                  <a:pt x="1494" y="2709"/>
                </a:lnTo>
                <a:lnTo>
                  <a:pt x="1496" y="2705"/>
                </a:lnTo>
                <a:lnTo>
                  <a:pt x="975" y="2705"/>
                </a:lnTo>
                <a:close/>
                <a:moveTo>
                  <a:pt x="1234" y="818"/>
                </a:moveTo>
                <a:lnTo>
                  <a:pt x="1175" y="822"/>
                </a:lnTo>
                <a:lnTo>
                  <a:pt x="1118" y="833"/>
                </a:lnTo>
                <a:lnTo>
                  <a:pt x="1063" y="852"/>
                </a:lnTo>
                <a:lnTo>
                  <a:pt x="1012" y="877"/>
                </a:lnTo>
                <a:lnTo>
                  <a:pt x="966" y="909"/>
                </a:lnTo>
                <a:lnTo>
                  <a:pt x="923" y="946"/>
                </a:lnTo>
                <a:lnTo>
                  <a:pt x="886" y="988"/>
                </a:lnTo>
                <a:lnTo>
                  <a:pt x="855" y="1035"/>
                </a:lnTo>
                <a:lnTo>
                  <a:pt x="828" y="1086"/>
                </a:lnTo>
                <a:lnTo>
                  <a:pt x="810" y="1140"/>
                </a:lnTo>
                <a:lnTo>
                  <a:pt x="798" y="1197"/>
                </a:lnTo>
                <a:lnTo>
                  <a:pt x="794" y="1258"/>
                </a:lnTo>
                <a:lnTo>
                  <a:pt x="798" y="1318"/>
                </a:lnTo>
                <a:lnTo>
                  <a:pt x="810" y="1374"/>
                </a:lnTo>
                <a:lnTo>
                  <a:pt x="828" y="1429"/>
                </a:lnTo>
                <a:lnTo>
                  <a:pt x="855" y="1480"/>
                </a:lnTo>
                <a:lnTo>
                  <a:pt x="886" y="1526"/>
                </a:lnTo>
                <a:lnTo>
                  <a:pt x="923" y="1569"/>
                </a:lnTo>
                <a:lnTo>
                  <a:pt x="966" y="1606"/>
                </a:lnTo>
                <a:lnTo>
                  <a:pt x="1012" y="1637"/>
                </a:lnTo>
                <a:lnTo>
                  <a:pt x="1063" y="1663"/>
                </a:lnTo>
                <a:lnTo>
                  <a:pt x="1118" y="1682"/>
                </a:lnTo>
                <a:lnTo>
                  <a:pt x="1175" y="1694"/>
                </a:lnTo>
                <a:lnTo>
                  <a:pt x="1234" y="1697"/>
                </a:lnTo>
                <a:lnTo>
                  <a:pt x="1294" y="1694"/>
                </a:lnTo>
                <a:lnTo>
                  <a:pt x="1352" y="1682"/>
                </a:lnTo>
                <a:lnTo>
                  <a:pt x="1406" y="1663"/>
                </a:lnTo>
                <a:lnTo>
                  <a:pt x="1457" y="1637"/>
                </a:lnTo>
                <a:lnTo>
                  <a:pt x="1504" y="1606"/>
                </a:lnTo>
                <a:lnTo>
                  <a:pt x="1546" y="1569"/>
                </a:lnTo>
                <a:lnTo>
                  <a:pt x="1583" y="1526"/>
                </a:lnTo>
                <a:lnTo>
                  <a:pt x="1615" y="1480"/>
                </a:lnTo>
                <a:lnTo>
                  <a:pt x="1641" y="1429"/>
                </a:lnTo>
                <a:lnTo>
                  <a:pt x="1659" y="1374"/>
                </a:lnTo>
                <a:lnTo>
                  <a:pt x="1671" y="1318"/>
                </a:lnTo>
                <a:lnTo>
                  <a:pt x="1675" y="1258"/>
                </a:lnTo>
                <a:lnTo>
                  <a:pt x="1671" y="1197"/>
                </a:lnTo>
                <a:lnTo>
                  <a:pt x="1659" y="1140"/>
                </a:lnTo>
                <a:lnTo>
                  <a:pt x="1641" y="1086"/>
                </a:lnTo>
                <a:lnTo>
                  <a:pt x="1615" y="1035"/>
                </a:lnTo>
                <a:lnTo>
                  <a:pt x="1583" y="988"/>
                </a:lnTo>
                <a:lnTo>
                  <a:pt x="1546" y="946"/>
                </a:lnTo>
                <a:lnTo>
                  <a:pt x="1504" y="909"/>
                </a:lnTo>
                <a:lnTo>
                  <a:pt x="1457" y="877"/>
                </a:lnTo>
                <a:lnTo>
                  <a:pt x="1406" y="852"/>
                </a:lnTo>
                <a:lnTo>
                  <a:pt x="1352" y="833"/>
                </a:lnTo>
                <a:lnTo>
                  <a:pt x="1294" y="822"/>
                </a:lnTo>
                <a:lnTo>
                  <a:pt x="1234" y="818"/>
                </a:lnTo>
                <a:close/>
                <a:moveTo>
                  <a:pt x="1239" y="0"/>
                </a:moveTo>
                <a:lnTo>
                  <a:pt x="1332" y="2"/>
                </a:lnTo>
                <a:lnTo>
                  <a:pt x="1423" y="13"/>
                </a:lnTo>
                <a:lnTo>
                  <a:pt x="1513" y="30"/>
                </a:lnTo>
                <a:lnTo>
                  <a:pt x="1601" y="53"/>
                </a:lnTo>
                <a:lnTo>
                  <a:pt x="1686" y="82"/>
                </a:lnTo>
                <a:lnTo>
                  <a:pt x="1768" y="117"/>
                </a:lnTo>
                <a:lnTo>
                  <a:pt x="1848" y="158"/>
                </a:lnTo>
                <a:lnTo>
                  <a:pt x="1925" y="205"/>
                </a:lnTo>
                <a:lnTo>
                  <a:pt x="1998" y="256"/>
                </a:lnTo>
                <a:lnTo>
                  <a:pt x="2066" y="311"/>
                </a:lnTo>
                <a:lnTo>
                  <a:pt x="2132" y="371"/>
                </a:lnTo>
                <a:lnTo>
                  <a:pt x="2192" y="437"/>
                </a:lnTo>
                <a:lnTo>
                  <a:pt x="2247" y="505"/>
                </a:lnTo>
                <a:lnTo>
                  <a:pt x="2297" y="577"/>
                </a:lnTo>
                <a:lnTo>
                  <a:pt x="2341" y="653"/>
                </a:lnTo>
                <a:lnTo>
                  <a:pt x="2379" y="733"/>
                </a:lnTo>
                <a:lnTo>
                  <a:pt x="2412" y="814"/>
                </a:lnTo>
                <a:lnTo>
                  <a:pt x="2438" y="899"/>
                </a:lnTo>
                <a:lnTo>
                  <a:pt x="2456" y="987"/>
                </a:lnTo>
                <a:lnTo>
                  <a:pt x="2468" y="1076"/>
                </a:lnTo>
                <a:lnTo>
                  <a:pt x="2472" y="1167"/>
                </a:lnTo>
                <a:lnTo>
                  <a:pt x="2469" y="1216"/>
                </a:lnTo>
                <a:lnTo>
                  <a:pt x="2463" y="1269"/>
                </a:lnTo>
                <a:lnTo>
                  <a:pt x="2454" y="1326"/>
                </a:lnTo>
                <a:lnTo>
                  <a:pt x="2439" y="1387"/>
                </a:lnTo>
                <a:lnTo>
                  <a:pt x="2422" y="1453"/>
                </a:lnTo>
                <a:lnTo>
                  <a:pt x="2403" y="1522"/>
                </a:lnTo>
                <a:lnTo>
                  <a:pt x="2379" y="1593"/>
                </a:lnTo>
                <a:lnTo>
                  <a:pt x="2353" y="1667"/>
                </a:lnTo>
                <a:lnTo>
                  <a:pt x="2324" y="1745"/>
                </a:lnTo>
                <a:lnTo>
                  <a:pt x="2293" y="1824"/>
                </a:lnTo>
                <a:lnTo>
                  <a:pt x="2260" y="1906"/>
                </a:lnTo>
                <a:lnTo>
                  <a:pt x="2225" y="1989"/>
                </a:lnTo>
                <a:lnTo>
                  <a:pt x="2188" y="2073"/>
                </a:lnTo>
                <a:lnTo>
                  <a:pt x="1455" y="3852"/>
                </a:lnTo>
                <a:lnTo>
                  <a:pt x="1009" y="3852"/>
                </a:lnTo>
                <a:lnTo>
                  <a:pt x="250" y="1993"/>
                </a:lnTo>
                <a:lnTo>
                  <a:pt x="215" y="1910"/>
                </a:lnTo>
                <a:lnTo>
                  <a:pt x="181" y="1828"/>
                </a:lnTo>
                <a:lnTo>
                  <a:pt x="149" y="1748"/>
                </a:lnTo>
                <a:lnTo>
                  <a:pt x="120" y="1671"/>
                </a:lnTo>
                <a:lnTo>
                  <a:pt x="93" y="1595"/>
                </a:lnTo>
                <a:lnTo>
                  <a:pt x="69" y="1523"/>
                </a:lnTo>
                <a:lnTo>
                  <a:pt x="50" y="1455"/>
                </a:lnTo>
                <a:lnTo>
                  <a:pt x="31" y="1390"/>
                </a:lnTo>
                <a:lnTo>
                  <a:pt x="18" y="1327"/>
                </a:lnTo>
                <a:lnTo>
                  <a:pt x="8" y="1269"/>
                </a:lnTo>
                <a:lnTo>
                  <a:pt x="1" y="1216"/>
                </a:lnTo>
                <a:lnTo>
                  <a:pt x="0" y="1167"/>
                </a:lnTo>
                <a:lnTo>
                  <a:pt x="4" y="1076"/>
                </a:lnTo>
                <a:lnTo>
                  <a:pt x="16" y="987"/>
                </a:lnTo>
                <a:lnTo>
                  <a:pt x="34" y="899"/>
                </a:lnTo>
                <a:lnTo>
                  <a:pt x="60" y="814"/>
                </a:lnTo>
                <a:lnTo>
                  <a:pt x="93" y="733"/>
                </a:lnTo>
                <a:lnTo>
                  <a:pt x="132" y="653"/>
                </a:lnTo>
                <a:lnTo>
                  <a:pt x="177" y="577"/>
                </a:lnTo>
                <a:lnTo>
                  <a:pt x="226" y="505"/>
                </a:lnTo>
                <a:lnTo>
                  <a:pt x="283" y="437"/>
                </a:lnTo>
                <a:lnTo>
                  <a:pt x="343" y="371"/>
                </a:lnTo>
                <a:lnTo>
                  <a:pt x="408" y="311"/>
                </a:lnTo>
                <a:lnTo>
                  <a:pt x="478" y="256"/>
                </a:lnTo>
                <a:lnTo>
                  <a:pt x="551" y="205"/>
                </a:lnTo>
                <a:lnTo>
                  <a:pt x="628" y="158"/>
                </a:lnTo>
                <a:lnTo>
                  <a:pt x="709" y="117"/>
                </a:lnTo>
                <a:lnTo>
                  <a:pt x="792" y="82"/>
                </a:lnTo>
                <a:lnTo>
                  <a:pt x="878" y="53"/>
                </a:lnTo>
                <a:lnTo>
                  <a:pt x="966" y="30"/>
                </a:lnTo>
                <a:lnTo>
                  <a:pt x="1056" y="13"/>
                </a:lnTo>
                <a:lnTo>
                  <a:pt x="1146" y="2"/>
                </a:lnTo>
                <a:lnTo>
                  <a:pt x="1239" y="0"/>
                </a:lnTo>
                <a:close/>
              </a:path>
            </a:pathLst>
          </a:custGeom>
          <a:solidFill>
            <a:schemeClr val="accent3"/>
          </a:solidFill>
          <a:ln w="0">
            <a:noFill/>
            <a:prstDash val="solid"/>
            <a:round/>
            <a:headEnd/>
            <a:tailEnd/>
          </a:ln>
        </p:spPr>
        <p:txBody>
          <a:bodyPr vert="horz" wrap="square" lIns="68603" tIns="34301" rIns="68603" bIns="34301" numCol="1" anchor="t" anchorCtr="0" compatLnSpc="1">
            <a:prstTxWarp prst="textNoShape">
              <a:avLst/>
            </a:prstTxWarp>
          </a:bodyPr>
          <a:lstStyle/>
          <a:p>
            <a:pPr fontAlgn="base">
              <a:spcBef>
                <a:spcPct val="0"/>
              </a:spcBef>
              <a:spcAft>
                <a:spcPct val="0"/>
              </a:spcAft>
            </a:pPr>
            <a:endParaRPr lang="en-US" sz="1800">
              <a:solidFill>
                <a:srgbClr val="00A000"/>
              </a:solidFill>
              <a:cs typeface="Arial" charset="0"/>
            </a:endParaRPr>
          </a:p>
        </p:txBody>
      </p:sp>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Tree>
    <p:extLst>
      <p:ext uri="{BB962C8B-B14F-4D97-AF65-F5344CB8AC3E}">
        <p14:creationId xmlns:p14="http://schemas.microsoft.com/office/powerpoint/2010/main" val="28263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99A70A-A7BF-4FA0-AB19-AA59F66C196D}"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4221001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Divider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smtClean="0">
                <a:solidFill>
                  <a:srgbClr val="FFFFFF"/>
                </a:solidFill>
              </a:rPr>
              <a:t>Copyright © 2015 Accenture  All rights reserved.</a:t>
            </a:r>
            <a:endParaRPr dirty="0">
              <a:solidFill>
                <a:srgbClr val="FFFFFF"/>
              </a:solidFill>
            </a:endParaRPr>
          </a:p>
        </p:txBody>
      </p:sp>
      <p:sp>
        <p:nvSpPr>
          <p:cNvPr id="5" name="Content Placeholder 5"/>
          <p:cNvSpPr>
            <a:spLocks noGrp="1"/>
          </p:cNvSpPr>
          <p:nvPr>
            <p:ph sz="quarter" idx="11"/>
          </p:nvPr>
        </p:nvSpPr>
        <p:spPr>
          <a:xfrm>
            <a:off x="469098" y="2180719"/>
            <a:ext cx="8205805" cy="4247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8333816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Divider Slide 2">
    <p:bg>
      <p:bgPr>
        <a:solidFill>
          <a:schemeClr val="accent4"/>
        </a:soli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dirty="0" smtClean="0">
                <a:solidFill>
                  <a:srgbClr val="FFFFFF"/>
                </a:solidFill>
              </a:rPr>
              <a:t>Copyright © 2015 Accenture  All rights reserved.</a:t>
            </a:r>
            <a:endParaRPr dirty="0">
              <a:solidFill>
                <a:srgbClr val="FFFFFF"/>
              </a:solidFill>
            </a:endParaRPr>
          </a:p>
        </p:txBody>
      </p:sp>
      <p:sp>
        <p:nvSpPr>
          <p:cNvPr id="5" name="Oval 4"/>
          <p:cNvSpPr/>
          <p:nvPr userDrawn="1"/>
        </p:nvSpPr>
        <p:spPr>
          <a:xfrm>
            <a:off x="6964147" y="6167854"/>
            <a:ext cx="1001843" cy="193830"/>
          </a:xfrm>
          <a:prstGeom prst="ellipse">
            <a:avLst/>
          </a:prstGeom>
          <a:solidFill>
            <a:schemeClr val="bg2">
              <a:alpha val="4902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8" name="Freeform 7"/>
          <p:cNvSpPr>
            <a:spLocks noChangeAspect="1" noEditPoints="1"/>
          </p:cNvSpPr>
          <p:nvPr userDrawn="1"/>
        </p:nvSpPr>
        <p:spPr bwMode="auto">
          <a:xfrm>
            <a:off x="6405603" y="1563932"/>
            <a:ext cx="2117748" cy="4397246"/>
          </a:xfrm>
          <a:custGeom>
            <a:avLst/>
            <a:gdLst>
              <a:gd name="T0" fmla="*/ 1235 w 2472"/>
              <a:gd name="T1" fmla="*/ 3376 h 3852"/>
              <a:gd name="T2" fmla="*/ 1254 w 2472"/>
              <a:gd name="T3" fmla="*/ 3330 h 3852"/>
              <a:gd name="T4" fmla="*/ 1289 w 2472"/>
              <a:gd name="T5" fmla="*/ 3241 h 3852"/>
              <a:gd name="T6" fmla="*/ 1334 w 2472"/>
              <a:gd name="T7" fmla="*/ 3126 h 3852"/>
              <a:gd name="T8" fmla="*/ 1382 w 2472"/>
              <a:gd name="T9" fmla="*/ 3001 h 3852"/>
              <a:gd name="T10" fmla="*/ 1428 w 2472"/>
              <a:gd name="T11" fmla="*/ 2881 h 3852"/>
              <a:gd name="T12" fmla="*/ 1467 w 2472"/>
              <a:gd name="T13" fmla="*/ 2781 h 3852"/>
              <a:gd name="T14" fmla="*/ 1491 w 2472"/>
              <a:gd name="T15" fmla="*/ 2720 h 3852"/>
              <a:gd name="T16" fmla="*/ 975 w 2472"/>
              <a:gd name="T17" fmla="*/ 2705 h 3852"/>
              <a:gd name="T18" fmla="*/ 1118 w 2472"/>
              <a:gd name="T19" fmla="*/ 833 h 3852"/>
              <a:gd name="T20" fmla="*/ 966 w 2472"/>
              <a:gd name="T21" fmla="*/ 909 h 3852"/>
              <a:gd name="T22" fmla="*/ 855 w 2472"/>
              <a:gd name="T23" fmla="*/ 1035 h 3852"/>
              <a:gd name="T24" fmla="*/ 798 w 2472"/>
              <a:gd name="T25" fmla="*/ 1197 h 3852"/>
              <a:gd name="T26" fmla="*/ 810 w 2472"/>
              <a:gd name="T27" fmla="*/ 1374 h 3852"/>
              <a:gd name="T28" fmla="*/ 886 w 2472"/>
              <a:gd name="T29" fmla="*/ 1526 h 3852"/>
              <a:gd name="T30" fmla="*/ 1012 w 2472"/>
              <a:gd name="T31" fmla="*/ 1637 h 3852"/>
              <a:gd name="T32" fmla="*/ 1175 w 2472"/>
              <a:gd name="T33" fmla="*/ 1694 h 3852"/>
              <a:gd name="T34" fmla="*/ 1352 w 2472"/>
              <a:gd name="T35" fmla="*/ 1682 h 3852"/>
              <a:gd name="T36" fmla="*/ 1504 w 2472"/>
              <a:gd name="T37" fmla="*/ 1606 h 3852"/>
              <a:gd name="T38" fmla="*/ 1615 w 2472"/>
              <a:gd name="T39" fmla="*/ 1480 h 3852"/>
              <a:gd name="T40" fmla="*/ 1671 w 2472"/>
              <a:gd name="T41" fmla="*/ 1318 h 3852"/>
              <a:gd name="T42" fmla="*/ 1659 w 2472"/>
              <a:gd name="T43" fmla="*/ 1140 h 3852"/>
              <a:gd name="T44" fmla="*/ 1583 w 2472"/>
              <a:gd name="T45" fmla="*/ 988 h 3852"/>
              <a:gd name="T46" fmla="*/ 1457 w 2472"/>
              <a:gd name="T47" fmla="*/ 877 h 3852"/>
              <a:gd name="T48" fmla="*/ 1294 w 2472"/>
              <a:gd name="T49" fmla="*/ 822 h 3852"/>
              <a:gd name="T50" fmla="*/ 1332 w 2472"/>
              <a:gd name="T51" fmla="*/ 2 h 3852"/>
              <a:gd name="T52" fmla="*/ 1601 w 2472"/>
              <a:gd name="T53" fmla="*/ 53 h 3852"/>
              <a:gd name="T54" fmla="*/ 1848 w 2472"/>
              <a:gd name="T55" fmla="*/ 158 h 3852"/>
              <a:gd name="T56" fmla="*/ 2066 w 2472"/>
              <a:gd name="T57" fmla="*/ 311 h 3852"/>
              <a:gd name="T58" fmla="*/ 2247 w 2472"/>
              <a:gd name="T59" fmla="*/ 505 h 3852"/>
              <a:gd name="T60" fmla="*/ 2379 w 2472"/>
              <a:gd name="T61" fmla="*/ 733 h 3852"/>
              <a:gd name="T62" fmla="*/ 2456 w 2472"/>
              <a:gd name="T63" fmla="*/ 987 h 3852"/>
              <a:gd name="T64" fmla="*/ 2469 w 2472"/>
              <a:gd name="T65" fmla="*/ 1216 h 3852"/>
              <a:gd name="T66" fmla="*/ 2439 w 2472"/>
              <a:gd name="T67" fmla="*/ 1387 h 3852"/>
              <a:gd name="T68" fmla="*/ 2379 w 2472"/>
              <a:gd name="T69" fmla="*/ 1593 h 3852"/>
              <a:gd name="T70" fmla="*/ 2293 w 2472"/>
              <a:gd name="T71" fmla="*/ 1824 h 3852"/>
              <a:gd name="T72" fmla="*/ 2188 w 2472"/>
              <a:gd name="T73" fmla="*/ 2073 h 3852"/>
              <a:gd name="T74" fmla="*/ 250 w 2472"/>
              <a:gd name="T75" fmla="*/ 1993 h 3852"/>
              <a:gd name="T76" fmla="*/ 149 w 2472"/>
              <a:gd name="T77" fmla="*/ 1748 h 3852"/>
              <a:gd name="T78" fmla="*/ 69 w 2472"/>
              <a:gd name="T79" fmla="*/ 1523 h 3852"/>
              <a:gd name="T80" fmla="*/ 18 w 2472"/>
              <a:gd name="T81" fmla="*/ 1327 h 3852"/>
              <a:gd name="T82" fmla="*/ 0 w 2472"/>
              <a:gd name="T83" fmla="*/ 1167 h 3852"/>
              <a:gd name="T84" fmla="*/ 34 w 2472"/>
              <a:gd name="T85" fmla="*/ 899 h 3852"/>
              <a:gd name="T86" fmla="*/ 132 w 2472"/>
              <a:gd name="T87" fmla="*/ 653 h 3852"/>
              <a:gd name="T88" fmla="*/ 283 w 2472"/>
              <a:gd name="T89" fmla="*/ 437 h 3852"/>
              <a:gd name="T90" fmla="*/ 478 w 2472"/>
              <a:gd name="T91" fmla="*/ 256 h 3852"/>
              <a:gd name="T92" fmla="*/ 709 w 2472"/>
              <a:gd name="T93" fmla="*/ 117 h 3852"/>
              <a:gd name="T94" fmla="*/ 966 w 2472"/>
              <a:gd name="T95" fmla="*/ 30 h 3852"/>
              <a:gd name="T96" fmla="*/ 1239 w 2472"/>
              <a:gd name="T97" fmla="*/ 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3852">
                <a:moveTo>
                  <a:pt x="975" y="2705"/>
                </a:moveTo>
                <a:lnTo>
                  <a:pt x="1234" y="3380"/>
                </a:lnTo>
                <a:lnTo>
                  <a:pt x="1235" y="3376"/>
                </a:lnTo>
                <a:lnTo>
                  <a:pt x="1239" y="3367"/>
                </a:lnTo>
                <a:lnTo>
                  <a:pt x="1246" y="3351"/>
                </a:lnTo>
                <a:lnTo>
                  <a:pt x="1254" y="3330"/>
                </a:lnTo>
                <a:lnTo>
                  <a:pt x="1264" y="3304"/>
                </a:lnTo>
                <a:lnTo>
                  <a:pt x="1276" y="3274"/>
                </a:lnTo>
                <a:lnTo>
                  <a:pt x="1289" y="3241"/>
                </a:lnTo>
                <a:lnTo>
                  <a:pt x="1302" y="3206"/>
                </a:lnTo>
                <a:lnTo>
                  <a:pt x="1318" y="3166"/>
                </a:lnTo>
                <a:lnTo>
                  <a:pt x="1334" y="3126"/>
                </a:lnTo>
                <a:lnTo>
                  <a:pt x="1349" y="3085"/>
                </a:lnTo>
                <a:lnTo>
                  <a:pt x="1365" y="3043"/>
                </a:lnTo>
                <a:lnTo>
                  <a:pt x="1382" y="3001"/>
                </a:lnTo>
                <a:lnTo>
                  <a:pt x="1398" y="2959"/>
                </a:lnTo>
                <a:lnTo>
                  <a:pt x="1413" y="2919"/>
                </a:lnTo>
                <a:lnTo>
                  <a:pt x="1428" y="2881"/>
                </a:lnTo>
                <a:lnTo>
                  <a:pt x="1442" y="2844"/>
                </a:lnTo>
                <a:lnTo>
                  <a:pt x="1455" y="2811"/>
                </a:lnTo>
                <a:lnTo>
                  <a:pt x="1467" y="2781"/>
                </a:lnTo>
                <a:lnTo>
                  <a:pt x="1476" y="2756"/>
                </a:lnTo>
                <a:lnTo>
                  <a:pt x="1485" y="2736"/>
                </a:lnTo>
                <a:lnTo>
                  <a:pt x="1491" y="2720"/>
                </a:lnTo>
                <a:lnTo>
                  <a:pt x="1494" y="2709"/>
                </a:lnTo>
                <a:lnTo>
                  <a:pt x="1496" y="2705"/>
                </a:lnTo>
                <a:lnTo>
                  <a:pt x="975" y="2705"/>
                </a:lnTo>
                <a:close/>
                <a:moveTo>
                  <a:pt x="1234" y="818"/>
                </a:moveTo>
                <a:lnTo>
                  <a:pt x="1175" y="822"/>
                </a:lnTo>
                <a:lnTo>
                  <a:pt x="1118" y="833"/>
                </a:lnTo>
                <a:lnTo>
                  <a:pt x="1063" y="852"/>
                </a:lnTo>
                <a:lnTo>
                  <a:pt x="1012" y="877"/>
                </a:lnTo>
                <a:lnTo>
                  <a:pt x="966" y="909"/>
                </a:lnTo>
                <a:lnTo>
                  <a:pt x="923" y="946"/>
                </a:lnTo>
                <a:lnTo>
                  <a:pt x="886" y="988"/>
                </a:lnTo>
                <a:lnTo>
                  <a:pt x="855" y="1035"/>
                </a:lnTo>
                <a:lnTo>
                  <a:pt x="828" y="1086"/>
                </a:lnTo>
                <a:lnTo>
                  <a:pt x="810" y="1140"/>
                </a:lnTo>
                <a:lnTo>
                  <a:pt x="798" y="1197"/>
                </a:lnTo>
                <a:lnTo>
                  <a:pt x="794" y="1258"/>
                </a:lnTo>
                <a:lnTo>
                  <a:pt x="798" y="1318"/>
                </a:lnTo>
                <a:lnTo>
                  <a:pt x="810" y="1374"/>
                </a:lnTo>
                <a:lnTo>
                  <a:pt x="828" y="1429"/>
                </a:lnTo>
                <a:lnTo>
                  <a:pt x="855" y="1480"/>
                </a:lnTo>
                <a:lnTo>
                  <a:pt x="886" y="1526"/>
                </a:lnTo>
                <a:lnTo>
                  <a:pt x="923" y="1569"/>
                </a:lnTo>
                <a:lnTo>
                  <a:pt x="966" y="1606"/>
                </a:lnTo>
                <a:lnTo>
                  <a:pt x="1012" y="1637"/>
                </a:lnTo>
                <a:lnTo>
                  <a:pt x="1063" y="1663"/>
                </a:lnTo>
                <a:lnTo>
                  <a:pt x="1118" y="1682"/>
                </a:lnTo>
                <a:lnTo>
                  <a:pt x="1175" y="1694"/>
                </a:lnTo>
                <a:lnTo>
                  <a:pt x="1234" y="1697"/>
                </a:lnTo>
                <a:lnTo>
                  <a:pt x="1294" y="1694"/>
                </a:lnTo>
                <a:lnTo>
                  <a:pt x="1352" y="1682"/>
                </a:lnTo>
                <a:lnTo>
                  <a:pt x="1406" y="1663"/>
                </a:lnTo>
                <a:lnTo>
                  <a:pt x="1457" y="1637"/>
                </a:lnTo>
                <a:lnTo>
                  <a:pt x="1504" y="1606"/>
                </a:lnTo>
                <a:lnTo>
                  <a:pt x="1546" y="1569"/>
                </a:lnTo>
                <a:lnTo>
                  <a:pt x="1583" y="1526"/>
                </a:lnTo>
                <a:lnTo>
                  <a:pt x="1615" y="1480"/>
                </a:lnTo>
                <a:lnTo>
                  <a:pt x="1641" y="1429"/>
                </a:lnTo>
                <a:lnTo>
                  <a:pt x="1659" y="1374"/>
                </a:lnTo>
                <a:lnTo>
                  <a:pt x="1671" y="1318"/>
                </a:lnTo>
                <a:lnTo>
                  <a:pt x="1675" y="1258"/>
                </a:lnTo>
                <a:lnTo>
                  <a:pt x="1671" y="1197"/>
                </a:lnTo>
                <a:lnTo>
                  <a:pt x="1659" y="1140"/>
                </a:lnTo>
                <a:lnTo>
                  <a:pt x="1641" y="1086"/>
                </a:lnTo>
                <a:lnTo>
                  <a:pt x="1615" y="1035"/>
                </a:lnTo>
                <a:lnTo>
                  <a:pt x="1583" y="988"/>
                </a:lnTo>
                <a:lnTo>
                  <a:pt x="1546" y="946"/>
                </a:lnTo>
                <a:lnTo>
                  <a:pt x="1504" y="909"/>
                </a:lnTo>
                <a:lnTo>
                  <a:pt x="1457" y="877"/>
                </a:lnTo>
                <a:lnTo>
                  <a:pt x="1406" y="852"/>
                </a:lnTo>
                <a:lnTo>
                  <a:pt x="1352" y="833"/>
                </a:lnTo>
                <a:lnTo>
                  <a:pt x="1294" y="822"/>
                </a:lnTo>
                <a:lnTo>
                  <a:pt x="1234" y="818"/>
                </a:lnTo>
                <a:close/>
                <a:moveTo>
                  <a:pt x="1239" y="0"/>
                </a:moveTo>
                <a:lnTo>
                  <a:pt x="1332" y="2"/>
                </a:lnTo>
                <a:lnTo>
                  <a:pt x="1423" y="13"/>
                </a:lnTo>
                <a:lnTo>
                  <a:pt x="1513" y="30"/>
                </a:lnTo>
                <a:lnTo>
                  <a:pt x="1601" y="53"/>
                </a:lnTo>
                <a:lnTo>
                  <a:pt x="1686" y="82"/>
                </a:lnTo>
                <a:lnTo>
                  <a:pt x="1768" y="117"/>
                </a:lnTo>
                <a:lnTo>
                  <a:pt x="1848" y="158"/>
                </a:lnTo>
                <a:lnTo>
                  <a:pt x="1925" y="205"/>
                </a:lnTo>
                <a:lnTo>
                  <a:pt x="1998" y="256"/>
                </a:lnTo>
                <a:lnTo>
                  <a:pt x="2066" y="311"/>
                </a:lnTo>
                <a:lnTo>
                  <a:pt x="2132" y="371"/>
                </a:lnTo>
                <a:lnTo>
                  <a:pt x="2192" y="437"/>
                </a:lnTo>
                <a:lnTo>
                  <a:pt x="2247" y="505"/>
                </a:lnTo>
                <a:lnTo>
                  <a:pt x="2297" y="577"/>
                </a:lnTo>
                <a:lnTo>
                  <a:pt x="2341" y="653"/>
                </a:lnTo>
                <a:lnTo>
                  <a:pt x="2379" y="733"/>
                </a:lnTo>
                <a:lnTo>
                  <a:pt x="2412" y="814"/>
                </a:lnTo>
                <a:lnTo>
                  <a:pt x="2438" y="899"/>
                </a:lnTo>
                <a:lnTo>
                  <a:pt x="2456" y="987"/>
                </a:lnTo>
                <a:lnTo>
                  <a:pt x="2468" y="1076"/>
                </a:lnTo>
                <a:lnTo>
                  <a:pt x="2472" y="1167"/>
                </a:lnTo>
                <a:lnTo>
                  <a:pt x="2469" y="1216"/>
                </a:lnTo>
                <a:lnTo>
                  <a:pt x="2463" y="1269"/>
                </a:lnTo>
                <a:lnTo>
                  <a:pt x="2454" y="1326"/>
                </a:lnTo>
                <a:lnTo>
                  <a:pt x="2439" y="1387"/>
                </a:lnTo>
                <a:lnTo>
                  <a:pt x="2422" y="1453"/>
                </a:lnTo>
                <a:lnTo>
                  <a:pt x="2403" y="1522"/>
                </a:lnTo>
                <a:lnTo>
                  <a:pt x="2379" y="1593"/>
                </a:lnTo>
                <a:lnTo>
                  <a:pt x="2353" y="1667"/>
                </a:lnTo>
                <a:lnTo>
                  <a:pt x="2324" y="1745"/>
                </a:lnTo>
                <a:lnTo>
                  <a:pt x="2293" y="1824"/>
                </a:lnTo>
                <a:lnTo>
                  <a:pt x="2260" y="1906"/>
                </a:lnTo>
                <a:lnTo>
                  <a:pt x="2225" y="1989"/>
                </a:lnTo>
                <a:lnTo>
                  <a:pt x="2188" y="2073"/>
                </a:lnTo>
                <a:lnTo>
                  <a:pt x="1455" y="3852"/>
                </a:lnTo>
                <a:lnTo>
                  <a:pt x="1009" y="3852"/>
                </a:lnTo>
                <a:lnTo>
                  <a:pt x="250" y="1993"/>
                </a:lnTo>
                <a:lnTo>
                  <a:pt x="215" y="1910"/>
                </a:lnTo>
                <a:lnTo>
                  <a:pt x="181" y="1828"/>
                </a:lnTo>
                <a:lnTo>
                  <a:pt x="149" y="1748"/>
                </a:lnTo>
                <a:lnTo>
                  <a:pt x="120" y="1671"/>
                </a:lnTo>
                <a:lnTo>
                  <a:pt x="93" y="1595"/>
                </a:lnTo>
                <a:lnTo>
                  <a:pt x="69" y="1523"/>
                </a:lnTo>
                <a:lnTo>
                  <a:pt x="50" y="1455"/>
                </a:lnTo>
                <a:lnTo>
                  <a:pt x="31" y="1390"/>
                </a:lnTo>
                <a:lnTo>
                  <a:pt x="18" y="1327"/>
                </a:lnTo>
                <a:lnTo>
                  <a:pt x="8" y="1269"/>
                </a:lnTo>
                <a:lnTo>
                  <a:pt x="1" y="1216"/>
                </a:lnTo>
                <a:lnTo>
                  <a:pt x="0" y="1167"/>
                </a:lnTo>
                <a:lnTo>
                  <a:pt x="4" y="1076"/>
                </a:lnTo>
                <a:lnTo>
                  <a:pt x="16" y="987"/>
                </a:lnTo>
                <a:lnTo>
                  <a:pt x="34" y="899"/>
                </a:lnTo>
                <a:lnTo>
                  <a:pt x="60" y="814"/>
                </a:lnTo>
                <a:lnTo>
                  <a:pt x="93" y="733"/>
                </a:lnTo>
                <a:lnTo>
                  <a:pt x="132" y="653"/>
                </a:lnTo>
                <a:lnTo>
                  <a:pt x="177" y="577"/>
                </a:lnTo>
                <a:lnTo>
                  <a:pt x="226" y="505"/>
                </a:lnTo>
                <a:lnTo>
                  <a:pt x="283" y="437"/>
                </a:lnTo>
                <a:lnTo>
                  <a:pt x="343" y="371"/>
                </a:lnTo>
                <a:lnTo>
                  <a:pt x="408" y="311"/>
                </a:lnTo>
                <a:lnTo>
                  <a:pt x="478" y="256"/>
                </a:lnTo>
                <a:lnTo>
                  <a:pt x="551" y="205"/>
                </a:lnTo>
                <a:lnTo>
                  <a:pt x="628" y="158"/>
                </a:lnTo>
                <a:lnTo>
                  <a:pt x="709" y="117"/>
                </a:lnTo>
                <a:lnTo>
                  <a:pt x="792" y="82"/>
                </a:lnTo>
                <a:lnTo>
                  <a:pt x="878" y="53"/>
                </a:lnTo>
                <a:lnTo>
                  <a:pt x="966" y="30"/>
                </a:lnTo>
                <a:lnTo>
                  <a:pt x="1056" y="13"/>
                </a:lnTo>
                <a:lnTo>
                  <a:pt x="1146" y="2"/>
                </a:lnTo>
                <a:lnTo>
                  <a:pt x="1239" y="0"/>
                </a:lnTo>
                <a:close/>
              </a:path>
            </a:pathLst>
          </a:custGeom>
          <a:solidFill>
            <a:schemeClr val="accent1"/>
          </a:solidFill>
          <a:ln w="0">
            <a:noFill/>
            <a:prstDash val="solid"/>
            <a:round/>
            <a:headEnd/>
            <a:tailEnd/>
          </a:ln>
        </p:spPr>
        <p:txBody>
          <a:bodyPr vert="horz" wrap="square" lIns="68603" tIns="34301" rIns="68603" bIns="34301" numCol="1" anchor="t" anchorCtr="0" compatLnSpc="1">
            <a:prstTxWarp prst="textNoShape">
              <a:avLst/>
            </a:prstTxWarp>
          </a:bodyPr>
          <a:lstStyle/>
          <a:p>
            <a:pPr fontAlgn="base">
              <a:spcBef>
                <a:spcPct val="0"/>
              </a:spcBef>
              <a:spcAft>
                <a:spcPct val="0"/>
              </a:spcAft>
            </a:pPr>
            <a:endParaRPr lang="en-US" sz="1800">
              <a:solidFill>
                <a:srgbClr val="00A000"/>
              </a:solidFill>
              <a:cs typeface="Arial" charset="0"/>
            </a:endParaRPr>
          </a:p>
        </p:txBody>
      </p:sp>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Tree>
    <p:extLst>
      <p:ext uri="{BB962C8B-B14F-4D97-AF65-F5344CB8AC3E}">
        <p14:creationId xmlns:p14="http://schemas.microsoft.com/office/powerpoint/2010/main" val="261261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Divider Slide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smtClean="0">
                <a:solidFill>
                  <a:srgbClr val="FFFFFF"/>
                </a:solidFill>
              </a:rPr>
              <a:t>Copyright © 2015 Accenture  All rights reserved.</a:t>
            </a:r>
            <a:endParaRPr dirty="0">
              <a:solidFill>
                <a:srgbClr val="FFFFFF"/>
              </a:solidFill>
            </a:endParaRPr>
          </a:p>
        </p:txBody>
      </p:sp>
      <p:sp>
        <p:nvSpPr>
          <p:cNvPr id="5" name="Content Placeholder 5"/>
          <p:cNvSpPr>
            <a:spLocks noGrp="1"/>
          </p:cNvSpPr>
          <p:nvPr>
            <p:ph sz="quarter" idx="11"/>
          </p:nvPr>
        </p:nvSpPr>
        <p:spPr>
          <a:xfrm>
            <a:off x="469098" y="2180719"/>
            <a:ext cx="8205805" cy="4247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194253037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6_Divider Slide 2">
    <p:bg>
      <p:bgPr>
        <a:solidFill>
          <a:schemeClr val="accent5"/>
        </a:soli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dirty="0" smtClean="0">
                <a:solidFill>
                  <a:srgbClr val="FFFFFF"/>
                </a:solidFill>
              </a:rPr>
              <a:t>Copyright © 2015 Accenture  All rights reserved.</a:t>
            </a:r>
            <a:endParaRPr dirty="0">
              <a:solidFill>
                <a:srgbClr val="FFFFFF"/>
              </a:solidFill>
            </a:endParaRPr>
          </a:p>
        </p:txBody>
      </p:sp>
      <p:sp>
        <p:nvSpPr>
          <p:cNvPr id="5" name="Oval 4"/>
          <p:cNvSpPr/>
          <p:nvPr userDrawn="1"/>
        </p:nvSpPr>
        <p:spPr>
          <a:xfrm>
            <a:off x="6964147" y="6167854"/>
            <a:ext cx="1001843" cy="193830"/>
          </a:xfrm>
          <a:prstGeom prst="ellipse">
            <a:avLst/>
          </a:prstGeom>
          <a:solidFill>
            <a:schemeClr val="bg2">
              <a:alpha val="4902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8" name="Freeform 7"/>
          <p:cNvSpPr>
            <a:spLocks noChangeAspect="1" noEditPoints="1"/>
          </p:cNvSpPr>
          <p:nvPr userDrawn="1"/>
        </p:nvSpPr>
        <p:spPr bwMode="auto">
          <a:xfrm>
            <a:off x="6405603" y="1563932"/>
            <a:ext cx="2117748" cy="4397246"/>
          </a:xfrm>
          <a:custGeom>
            <a:avLst/>
            <a:gdLst>
              <a:gd name="T0" fmla="*/ 1235 w 2472"/>
              <a:gd name="T1" fmla="*/ 3376 h 3852"/>
              <a:gd name="T2" fmla="*/ 1254 w 2472"/>
              <a:gd name="T3" fmla="*/ 3330 h 3852"/>
              <a:gd name="T4" fmla="*/ 1289 w 2472"/>
              <a:gd name="T5" fmla="*/ 3241 h 3852"/>
              <a:gd name="T6" fmla="*/ 1334 w 2472"/>
              <a:gd name="T7" fmla="*/ 3126 h 3852"/>
              <a:gd name="T8" fmla="*/ 1382 w 2472"/>
              <a:gd name="T9" fmla="*/ 3001 h 3852"/>
              <a:gd name="T10" fmla="*/ 1428 w 2472"/>
              <a:gd name="T11" fmla="*/ 2881 h 3852"/>
              <a:gd name="T12" fmla="*/ 1467 w 2472"/>
              <a:gd name="T13" fmla="*/ 2781 h 3852"/>
              <a:gd name="T14" fmla="*/ 1491 w 2472"/>
              <a:gd name="T15" fmla="*/ 2720 h 3852"/>
              <a:gd name="T16" fmla="*/ 975 w 2472"/>
              <a:gd name="T17" fmla="*/ 2705 h 3852"/>
              <a:gd name="T18" fmla="*/ 1118 w 2472"/>
              <a:gd name="T19" fmla="*/ 833 h 3852"/>
              <a:gd name="T20" fmla="*/ 966 w 2472"/>
              <a:gd name="T21" fmla="*/ 909 h 3852"/>
              <a:gd name="T22" fmla="*/ 855 w 2472"/>
              <a:gd name="T23" fmla="*/ 1035 h 3852"/>
              <a:gd name="T24" fmla="*/ 798 w 2472"/>
              <a:gd name="T25" fmla="*/ 1197 h 3852"/>
              <a:gd name="T26" fmla="*/ 810 w 2472"/>
              <a:gd name="T27" fmla="*/ 1374 h 3852"/>
              <a:gd name="T28" fmla="*/ 886 w 2472"/>
              <a:gd name="T29" fmla="*/ 1526 h 3852"/>
              <a:gd name="T30" fmla="*/ 1012 w 2472"/>
              <a:gd name="T31" fmla="*/ 1637 h 3852"/>
              <a:gd name="T32" fmla="*/ 1175 w 2472"/>
              <a:gd name="T33" fmla="*/ 1694 h 3852"/>
              <a:gd name="T34" fmla="*/ 1352 w 2472"/>
              <a:gd name="T35" fmla="*/ 1682 h 3852"/>
              <a:gd name="T36" fmla="*/ 1504 w 2472"/>
              <a:gd name="T37" fmla="*/ 1606 h 3852"/>
              <a:gd name="T38" fmla="*/ 1615 w 2472"/>
              <a:gd name="T39" fmla="*/ 1480 h 3852"/>
              <a:gd name="T40" fmla="*/ 1671 w 2472"/>
              <a:gd name="T41" fmla="*/ 1318 h 3852"/>
              <a:gd name="T42" fmla="*/ 1659 w 2472"/>
              <a:gd name="T43" fmla="*/ 1140 h 3852"/>
              <a:gd name="T44" fmla="*/ 1583 w 2472"/>
              <a:gd name="T45" fmla="*/ 988 h 3852"/>
              <a:gd name="T46" fmla="*/ 1457 w 2472"/>
              <a:gd name="T47" fmla="*/ 877 h 3852"/>
              <a:gd name="T48" fmla="*/ 1294 w 2472"/>
              <a:gd name="T49" fmla="*/ 822 h 3852"/>
              <a:gd name="T50" fmla="*/ 1332 w 2472"/>
              <a:gd name="T51" fmla="*/ 2 h 3852"/>
              <a:gd name="T52" fmla="*/ 1601 w 2472"/>
              <a:gd name="T53" fmla="*/ 53 h 3852"/>
              <a:gd name="T54" fmla="*/ 1848 w 2472"/>
              <a:gd name="T55" fmla="*/ 158 h 3852"/>
              <a:gd name="T56" fmla="*/ 2066 w 2472"/>
              <a:gd name="T57" fmla="*/ 311 h 3852"/>
              <a:gd name="T58" fmla="*/ 2247 w 2472"/>
              <a:gd name="T59" fmla="*/ 505 h 3852"/>
              <a:gd name="T60" fmla="*/ 2379 w 2472"/>
              <a:gd name="T61" fmla="*/ 733 h 3852"/>
              <a:gd name="T62" fmla="*/ 2456 w 2472"/>
              <a:gd name="T63" fmla="*/ 987 h 3852"/>
              <a:gd name="T64" fmla="*/ 2469 w 2472"/>
              <a:gd name="T65" fmla="*/ 1216 h 3852"/>
              <a:gd name="T66" fmla="*/ 2439 w 2472"/>
              <a:gd name="T67" fmla="*/ 1387 h 3852"/>
              <a:gd name="T68" fmla="*/ 2379 w 2472"/>
              <a:gd name="T69" fmla="*/ 1593 h 3852"/>
              <a:gd name="T70" fmla="*/ 2293 w 2472"/>
              <a:gd name="T71" fmla="*/ 1824 h 3852"/>
              <a:gd name="T72" fmla="*/ 2188 w 2472"/>
              <a:gd name="T73" fmla="*/ 2073 h 3852"/>
              <a:gd name="T74" fmla="*/ 250 w 2472"/>
              <a:gd name="T75" fmla="*/ 1993 h 3852"/>
              <a:gd name="T76" fmla="*/ 149 w 2472"/>
              <a:gd name="T77" fmla="*/ 1748 h 3852"/>
              <a:gd name="T78" fmla="*/ 69 w 2472"/>
              <a:gd name="T79" fmla="*/ 1523 h 3852"/>
              <a:gd name="T80" fmla="*/ 18 w 2472"/>
              <a:gd name="T81" fmla="*/ 1327 h 3852"/>
              <a:gd name="T82" fmla="*/ 0 w 2472"/>
              <a:gd name="T83" fmla="*/ 1167 h 3852"/>
              <a:gd name="T84" fmla="*/ 34 w 2472"/>
              <a:gd name="T85" fmla="*/ 899 h 3852"/>
              <a:gd name="T86" fmla="*/ 132 w 2472"/>
              <a:gd name="T87" fmla="*/ 653 h 3852"/>
              <a:gd name="T88" fmla="*/ 283 w 2472"/>
              <a:gd name="T89" fmla="*/ 437 h 3852"/>
              <a:gd name="T90" fmla="*/ 478 w 2472"/>
              <a:gd name="T91" fmla="*/ 256 h 3852"/>
              <a:gd name="T92" fmla="*/ 709 w 2472"/>
              <a:gd name="T93" fmla="*/ 117 h 3852"/>
              <a:gd name="T94" fmla="*/ 966 w 2472"/>
              <a:gd name="T95" fmla="*/ 30 h 3852"/>
              <a:gd name="T96" fmla="*/ 1239 w 2472"/>
              <a:gd name="T97" fmla="*/ 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3852">
                <a:moveTo>
                  <a:pt x="975" y="2705"/>
                </a:moveTo>
                <a:lnTo>
                  <a:pt x="1234" y="3380"/>
                </a:lnTo>
                <a:lnTo>
                  <a:pt x="1235" y="3376"/>
                </a:lnTo>
                <a:lnTo>
                  <a:pt x="1239" y="3367"/>
                </a:lnTo>
                <a:lnTo>
                  <a:pt x="1246" y="3351"/>
                </a:lnTo>
                <a:lnTo>
                  <a:pt x="1254" y="3330"/>
                </a:lnTo>
                <a:lnTo>
                  <a:pt x="1264" y="3304"/>
                </a:lnTo>
                <a:lnTo>
                  <a:pt x="1276" y="3274"/>
                </a:lnTo>
                <a:lnTo>
                  <a:pt x="1289" y="3241"/>
                </a:lnTo>
                <a:lnTo>
                  <a:pt x="1302" y="3206"/>
                </a:lnTo>
                <a:lnTo>
                  <a:pt x="1318" y="3166"/>
                </a:lnTo>
                <a:lnTo>
                  <a:pt x="1334" y="3126"/>
                </a:lnTo>
                <a:lnTo>
                  <a:pt x="1349" y="3085"/>
                </a:lnTo>
                <a:lnTo>
                  <a:pt x="1365" y="3043"/>
                </a:lnTo>
                <a:lnTo>
                  <a:pt x="1382" y="3001"/>
                </a:lnTo>
                <a:lnTo>
                  <a:pt x="1398" y="2959"/>
                </a:lnTo>
                <a:lnTo>
                  <a:pt x="1413" y="2919"/>
                </a:lnTo>
                <a:lnTo>
                  <a:pt x="1428" y="2881"/>
                </a:lnTo>
                <a:lnTo>
                  <a:pt x="1442" y="2844"/>
                </a:lnTo>
                <a:lnTo>
                  <a:pt x="1455" y="2811"/>
                </a:lnTo>
                <a:lnTo>
                  <a:pt x="1467" y="2781"/>
                </a:lnTo>
                <a:lnTo>
                  <a:pt x="1476" y="2756"/>
                </a:lnTo>
                <a:lnTo>
                  <a:pt x="1485" y="2736"/>
                </a:lnTo>
                <a:lnTo>
                  <a:pt x="1491" y="2720"/>
                </a:lnTo>
                <a:lnTo>
                  <a:pt x="1494" y="2709"/>
                </a:lnTo>
                <a:lnTo>
                  <a:pt x="1496" y="2705"/>
                </a:lnTo>
                <a:lnTo>
                  <a:pt x="975" y="2705"/>
                </a:lnTo>
                <a:close/>
                <a:moveTo>
                  <a:pt x="1234" y="818"/>
                </a:moveTo>
                <a:lnTo>
                  <a:pt x="1175" y="822"/>
                </a:lnTo>
                <a:lnTo>
                  <a:pt x="1118" y="833"/>
                </a:lnTo>
                <a:lnTo>
                  <a:pt x="1063" y="852"/>
                </a:lnTo>
                <a:lnTo>
                  <a:pt x="1012" y="877"/>
                </a:lnTo>
                <a:lnTo>
                  <a:pt x="966" y="909"/>
                </a:lnTo>
                <a:lnTo>
                  <a:pt x="923" y="946"/>
                </a:lnTo>
                <a:lnTo>
                  <a:pt x="886" y="988"/>
                </a:lnTo>
                <a:lnTo>
                  <a:pt x="855" y="1035"/>
                </a:lnTo>
                <a:lnTo>
                  <a:pt x="828" y="1086"/>
                </a:lnTo>
                <a:lnTo>
                  <a:pt x="810" y="1140"/>
                </a:lnTo>
                <a:lnTo>
                  <a:pt x="798" y="1197"/>
                </a:lnTo>
                <a:lnTo>
                  <a:pt x="794" y="1258"/>
                </a:lnTo>
                <a:lnTo>
                  <a:pt x="798" y="1318"/>
                </a:lnTo>
                <a:lnTo>
                  <a:pt x="810" y="1374"/>
                </a:lnTo>
                <a:lnTo>
                  <a:pt x="828" y="1429"/>
                </a:lnTo>
                <a:lnTo>
                  <a:pt x="855" y="1480"/>
                </a:lnTo>
                <a:lnTo>
                  <a:pt x="886" y="1526"/>
                </a:lnTo>
                <a:lnTo>
                  <a:pt x="923" y="1569"/>
                </a:lnTo>
                <a:lnTo>
                  <a:pt x="966" y="1606"/>
                </a:lnTo>
                <a:lnTo>
                  <a:pt x="1012" y="1637"/>
                </a:lnTo>
                <a:lnTo>
                  <a:pt x="1063" y="1663"/>
                </a:lnTo>
                <a:lnTo>
                  <a:pt x="1118" y="1682"/>
                </a:lnTo>
                <a:lnTo>
                  <a:pt x="1175" y="1694"/>
                </a:lnTo>
                <a:lnTo>
                  <a:pt x="1234" y="1697"/>
                </a:lnTo>
                <a:lnTo>
                  <a:pt x="1294" y="1694"/>
                </a:lnTo>
                <a:lnTo>
                  <a:pt x="1352" y="1682"/>
                </a:lnTo>
                <a:lnTo>
                  <a:pt x="1406" y="1663"/>
                </a:lnTo>
                <a:lnTo>
                  <a:pt x="1457" y="1637"/>
                </a:lnTo>
                <a:lnTo>
                  <a:pt x="1504" y="1606"/>
                </a:lnTo>
                <a:lnTo>
                  <a:pt x="1546" y="1569"/>
                </a:lnTo>
                <a:lnTo>
                  <a:pt x="1583" y="1526"/>
                </a:lnTo>
                <a:lnTo>
                  <a:pt x="1615" y="1480"/>
                </a:lnTo>
                <a:lnTo>
                  <a:pt x="1641" y="1429"/>
                </a:lnTo>
                <a:lnTo>
                  <a:pt x="1659" y="1374"/>
                </a:lnTo>
                <a:lnTo>
                  <a:pt x="1671" y="1318"/>
                </a:lnTo>
                <a:lnTo>
                  <a:pt x="1675" y="1258"/>
                </a:lnTo>
                <a:lnTo>
                  <a:pt x="1671" y="1197"/>
                </a:lnTo>
                <a:lnTo>
                  <a:pt x="1659" y="1140"/>
                </a:lnTo>
                <a:lnTo>
                  <a:pt x="1641" y="1086"/>
                </a:lnTo>
                <a:lnTo>
                  <a:pt x="1615" y="1035"/>
                </a:lnTo>
                <a:lnTo>
                  <a:pt x="1583" y="988"/>
                </a:lnTo>
                <a:lnTo>
                  <a:pt x="1546" y="946"/>
                </a:lnTo>
                <a:lnTo>
                  <a:pt x="1504" y="909"/>
                </a:lnTo>
                <a:lnTo>
                  <a:pt x="1457" y="877"/>
                </a:lnTo>
                <a:lnTo>
                  <a:pt x="1406" y="852"/>
                </a:lnTo>
                <a:lnTo>
                  <a:pt x="1352" y="833"/>
                </a:lnTo>
                <a:lnTo>
                  <a:pt x="1294" y="822"/>
                </a:lnTo>
                <a:lnTo>
                  <a:pt x="1234" y="818"/>
                </a:lnTo>
                <a:close/>
                <a:moveTo>
                  <a:pt x="1239" y="0"/>
                </a:moveTo>
                <a:lnTo>
                  <a:pt x="1332" y="2"/>
                </a:lnTo>
                <a:lnTo>
                  <a:pt x="1423" y="13"/>
                </a:lnTo>
                <a:lnTo>
                  <a:pt x="1513" y="30"/>
                </a:lnTo>
                <a:lnTo>
                  <a:pt x="1601" y="53"/>
                </a:lnTo>
                <a:lnTo>
                  <a:pt x="1686" y="82"/>
                </a:lnTo>
                <a:lnTo>
                  <a:pt x="1768" y="117"/>
                </a:lnTo>
                <a:lnTo>
                  <a:pt x="1848" y="158"/>
                </a:lnTo>
                <a:lnTo>
                  <a:pt x="1925" y="205"/>
                </a:lnTo>
                <a:lnTo>
                  <a:pt x="1998" y="256"/>
                </a:lnTo>
                <a:lnTo>
                  <a:pt x="2066" y="311"/>
                </a:lnTo>
                <a:lnTo>
                  <a:pt x="2132" y="371"/>
                </a:lnTo>
                <a:lnTo>
                  <a:pt x="2192" y="437"/>
                </a:lnTo>
                <a:lnTo>
                  <a:pt x="2247" y="505"/>
                </a:lnTo>
                <a:lnTo>
                  <a:pt x="2297" y="577"/>
                </a:lnTo>
                <a:lnTo>
                  <a:pt x="2341" y="653"/>
                </a:lnTo>
                <a:lnTo>
                  <a:pt x="2379" y="733"/>
                </a:lnTo>
                <a:lnTo>
                  <a:pt x="2412" y="814"/>
                </a:lnTo>
                <a:lnTo>
                  <a:pt x="2438" y="899"/>
                </a:lnTo>
                <a:lnTo>
                  <a:pt x="2456" y="987"/>
                </a:lnTo>
                <a:lnTo>
                  <a:pt x="2468" y="1076"/>
                </a:lnTo>
                <a:lnTo>
                  <a:pt x="2472" y="1167"/>
                </a:lnTo>
                <a:lnTo>
                  <a:pt x="2469" y="1216"/>
                </a:lnTo>
                <a:lnTo>
                  <a:pt x="2463" y="1269"/>
                </a:lnTo>
                <a:lnTo>
                  <a:pt x="2454" y="1326"/>
                </a:lnTo>
                <a:lnTo>
                  <a:pt x="2439" y="1387"/>
                </a:lnTo>
                <a:lnTo>
                  <a:pt x="2422" y="1453"/>
                </a:lnTo>
                <a:lnTo>
                  <a:pt x="2403" y="1522"/>
                </a:lnTo>
                <a:lnTo>
                  <a:pt x="2379" y="1593"/>
                </a:lnTo>
                <a:lnTo>
                  <a:pt x="2353" y="1667"/>
                </a:lnTo>
                <a:lnTo>
                  <a:pt x="2324" y="1745"/>
                </a:lnTo>
                <a:lnTo>
                  <a:pt x="2293" y="1824"/>
                </a:lnTo>
                <a:lnTo>
                  <a:pt x="2260" y="1906"/>
                </a:lnTo>
                <a:lnTo>
                  <a:pt x="2225" y="1989"/>
                </a:lnTo>
                <a:lnTo>
                  <a:pt x="2188" y="2073"/>
                </a:lnTo>
                <a:lnTo>
                  <a:pt x="1455" y="3852"/>
                </a:lnTo>
                <a:lnTo>
                  <a:pt x="1009" y="3852"/>
                </a:lnTo>
                <a:lnTo>
                  <a:pt x="250" y="1993"/>
                </a:lnTo>
                <a:lnTo>
                  <a:pt x="215" y="1910"/>
                </a:lnTo>
                <a:lnTo>
                  <a:pt x="181" y="1828"/>
                </a:lnTo>
                <a:lnTo>
                  <a:pt x="149" y="1748"/>
                </a:lnTo>
                <a:lnTo>
                  <a:pt x="120" y="1671"/>
                </a:lnTo>
                <a:lnTo>
                  <a:pt x="93" y="1595"/>
                </a:lnTo>
                <a:lnTo>
                  <a:pt x="69" y="1523"/>
                </a:lnTo>
                <a:lnTo>
                  <a:pt x="50" y="1455"/>
                </a:lnTo>
                <a:lnTo>
                  <a:pt x="31" y="1390"/>
                </a:lnTo>
                <a:lnTo>
                  <a:pt x="18" y="1327"/>
                </a:lnTo>
                <a:lnTo>
                  <a:pt x="8" y="1269"/>
                </a:lnTo>
                <a:lnTo>
                  <a:pt x="1" y="1216"/>
                </a:lnTo>
                <a:lnTo>
                  <a:pt x="0" y="1167"/>
                </a:lnTo>
                <a:lnTo>
                  <a:pt x="4" y="1076"/>
                </a:lnTo>
                <a:lnTo>
                  <a:pt x="16" y="987"/>
                </a:lnTo>
                <a:lnTo>
                  <a:pt x="34" y="899"/>
                </a:lnTo>
                <a:lnTo>
                  <a:pt x="60" y="814"/>
                </a:lnTo>
                <a:lnTo>
                  <a:pt x="93" y="733"/>
                </a:lnTo>
                <a:lnTo>
                  <a:pt x="132" y="653"/>
                </a:lnTo>
                <a:lnTo>
                  <a:pt x="177" y="577"/>
                </a:lnTo>
                <a:lnTo>
                  <a:pt x="226" y="505"/>
                </a:lnTo>
                <a:lnTo>
                  <a:pt x="283" y="437"/>
                </a:lnTo>
                <a:lnTo>
                  <a:pt x="343" y="371"/>
                </a:lnTo>
                <a:lnTo>
                  <a:pt x="408" y="311"/>
                </a:lnTo>
                <a:lnTo>
                  <a:pt x="478" y="256"/>
                </a:lnTo>
                <a:lnTo>
                  <a:pt x="551" y="205"/>
                </a:lnTo>
                <a:lnTo>
                  <a:pt x="628" y="158"/>
                </a:lnTo>
                <a:lnTo>
                  <a:pt x="709" y="117"/>
                </a:lnTo>
                <a:lnTo>
                  <a:pt x="792" y="82"/>
                </a:lnTo>
                <a:lnTo>
                  <a:pt x="878" y="53"/>
                </a:lnTo>
                <a:lnTo>
                  <a:pt x="966" y="30"/>
                </a:lnTo>
                <a:lnTo>
                  <a:pt x="1056" y="13"/>
                </a:lnTo>
                <a:lnTo>
                  <a:pt x="1146" y="2"/>
                </a:lnTo>
                <a:lnTo>
                  <a:pt x="1239" y="0"/>
                </a:lnTo>
                <a:close/>
              </a:path>
            </a:pathLst>
          </a:custGeom>
          <a:solidFill>
            <a:schemeClr val="accent3"/>
          </a:solidFill>
          <a:ln w="0">
            <a:noFill/>
            <a:prstDash val="solid"/>
            <a:round/>
            <a:headEnd/>
            <a:tailEnd/>
          </a:ln>
        </p:spPr>
        <p:txBody>
          <a:bodyPr vert="horz" wrap="square" lIns="68603" tIns="34301" rIns="68603" bIns="34301" numCol="1" anchor="t" anchorCtr="0" compatLnSpc="1">
            <a:prstTxWarp prst="textNoShape">
              <a:avLst/>
            </a:prstTxWarp>
          </a:bodyPr>
          <a:lstStyle/>
          <a:p>
            <a:pPr fontAlgn="base">
              <a:spcBef>
                <a:spcPct val="0"/>
              </a:spcBef>
              <a:spcAft>
                <a:spcPct val="0"/>
              </a:spcAft>
            </a:pPr>
            <a:endParaRPr lang="en-US" sz="1800">
              <a:solidFill>
                <a:srgbClr val="00A000"/>
              </a:solidFill>
              <a:cs typeface="Arial" charset="0"/>
            </a:endParaRPr>
          </a:p>
        </p:txBody>
      </p:sp>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Tree>
    <p:extLst>
      <p:ext uri="{BB962C8B-B14F-4D97-AF65-F5344CB8AC3E}">
        <p14:creationId xmlns:p14="http://schemas.microsoft.com/office/powerpoint/2010/main" val="420457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7_Divider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smtClean="0">
                <a:solidFill>
                  <a:srgbClr val="FFFFFF"/>
                </a:solidFill>
              </a:rPr>
              <a:t>Copyright © 2015 Accenture  All rights reserved.</a:t>
            </a:r>
            <a:endParaRPr dirty="0">
              <a:solidFill>
                <a:srgbClr val="FFFFFF"/>
              </a:solidFill>
            </a:endParaRPr>
          </a:p>
        </p:txBody>
      </p:sp>
      <p:sp>
        <p:nvSpPr>
          <p:cNvPr id="5" name="Content Placeholder 5"/>
          <p:cNvSpPr>
            <a:spLocks noGrp="1"/>
          </p:cNvSpPr>
          <p:nvPr>
            <p:ph sz="quarter" idx="11"/>
          </p:nvPr>
        </p:nvSpPr>
        <p:spPr>
          <a:xfrm>
            <a:off x="469098" y="2180719"/>
            <a:ext cx="8205805" cy="4247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343018386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8_Divider Slide 2">
    <p:bg>
      <p:bgPr>
        <a:solidFill>
          <a:schemeClr val="accent6"/>
        </a:soli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dirty="0" smtClean="0">
                <a:solidFill>
                  <a:srgbClr val="FFFFFF"/>
                </a:solidFill>
              </a:rPr>
              <a:t>Copyright © 2015 Accenture  All rights reserved.</a:t>
            </a:r>
            <a:endParaRPr dirty="0">
              <a:solidFill>
                <a:srgbClr val="FFFFFF"/>
              </a:solidFill>
            </a:endParaRPr>
          </a:p>
        </p:txBody>
      </p:sp>
      <p:sp>
        <p:nvSpPr>
          <p:cNvPr id="5" name="Oval 4"/>
          <p:cNvSpPr/>
          <p:nvPr userDrawn="1"/>
        </p:nvSpPr>
        <p:spPr>
          <a:xfrm>
            <a:off x="6964147" y="6167854"/>
            <a:ext cx="1001843" cy="193830"/>
          </a:xfrm>
          <a:prstGeom prst="ellipse">
            <a:avLst/>
          </a:prstGeom>
          <a:solidFill>
            <a:schemeClr val="bg2">
              <a:alpha val="4902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a:solidFill>
                <a:srgbClr val="FFFFFF"/>
              </a:solidFill>
            </a:endParaRPr>
          </a:p>
        </p:txBody>
      </p:sp>
      <p:sp>
        <p:nvSpPr>
          <p:cNvPr id="8" name="Freeform 7"/>
          <p:cNvSpPr>
            <a:spLocks noChangeAspect="1" noEditPoints="1"/>
          </p:cNvSpPr>
          <p:nvPr userDrawn="1"/>
        </p:nvSpPr>
        <p:spPr bwMode="auto">
          <a:xfrm>
            <a:off x="6405603" y="1563932"/>
            <a:ext cx="2117748" cy="4397246"/>
          </a:xfrm>
          <a:custGeom>
            <a:avLst/>
            <a:gdLst>
              <a:gd name="T0" fmla="*/ 1235 w 2472"/>
              <a:gd name="T1" fmla="*/ 3376 h 3852"/>
              <a:gd name="T2" fmla="*/ 1254 w 2472"/>
              <a:gd name="T3" fmla="*/ 3330 h 3852"/>
              <a:gd name="T4" fmla="*/ 1289 w 2472"/>
              <a:gd name="T5" fmla="*/ 3241 h 3852"/>
              <a:gd name="T6" fmla="*/ 1334 w 2472"/>
              <a:gd name="T7" fmla="*/ 3126 h 3852"/>
              <a:gd name="T8" fmla="*/ 1382 w 2472"/>
              <a:gd name="T9" fmla="*/ 3001 h 3852"/>
              <a:gd name="T10" fmla="*/ 1428 w 2472"/>
              <a:gd name="T11" fmla="*/ 2881 h 3852"/>
              <a:gd name="T12" fmla="*/ 1467 w 2472"/>
              <a:gd name="T13" fmla="*/ 2781 h 3852"/>
              <a:gd name="T14" fmla="*/ 1491 w 2472"/>
              <a:gd name="T15" fmla="*/ 2720 h 3852"/>
              <a:gd name="T16" fmla="*/ 975 w 2472"/>
              <a:gd name="T17" fmla="*/ 2705 h 3852"/>
              <a:gd name="T18" fmla="*/ 1118 w 2472"/>
              <a:gd name="T19" fmla="*/ 833 h 3852"/>
              <a:gd name="T20" fmla="*/ 966 w 2472"/>
              <a:gd name="T21" fmla="*/ 909 h 3852"/>
              <a:gd name="T22" fmla="*/ 855 w 2472"/>
              <a:gd name="T23" fmla="*/ 1035 h 3852"/>
              <a:gd name="T24" fmla="*/ 798 w 2472"/>
              <a:gd name="T25" fmla="*/ 1197 h 3852"/>
              <a:gd name="T26" fmla="*/ 810 w 2472"/>
              <a:gd name="T27" fmla="*/ 1374 h 3852"/>
              <a:gd name="T28" fmla="*/ 886 w 2472"/>
              <a:gd name="T29" fmla="*/ 1526 h 3852"/>
              <a:gd name="T30" fmla="*/ 1012 w 2472"/>
              <a:gd name="T31" fmla="*/ 1637 h 3852"/>
              <a:gd name="T32" fmla="*/ 1175 w 2472"/>
              <a:gd name="T33" fmla="*/ 1694 h 3852"/>
              <a:gd name="T34" fmla="*/ 1352 w 2472"/>
              <a:gd name="T35" fmla="*/ 1682 h 3852"/>
              <a:gd name="T36" fmla="*/ 1504 w 2472"/>
              <a:gd name="T37" fmla="*/ 1606 h 3852"/>
              <a:gd name="T38" fmla="*/ 1615 w 2472"/>
              <a:gd name="T39" fmla="*/ 1480 h 3852"/>
              <a:gd name="T40" fmla="*/ 1671 w 2472"/>
              <a:gd name="T41" fmla="*/ 1318 h 3852"/>
              <a:gd name="T42" fmla="*/ 1659 w 2472"/>
              <a:gd name="T43" fmla="*/ 1140 h 3852"/>
              <a:gd name="T44" fmla="*/ 1583 w 2472"/>
              <a:gd name="T45" fmla="*/ 988 h 3852"/>
              <a:gd name="T46" fmla="*/ 1457 w 2472"/>
              <a:gd name="T47" fmla="*/ 877 h 3852"/>
              <a:gd name="T48" fmla="*/ 1294 w 2472"/>
              <a:gd name="T49" fmla="*/ 822 h 3852"/>
              <a:gd name="T50" fmla="*/ 1332 w 2472"/>
              <a:gd name="T51" fmla="*/ 2 h 3852"/>
              <a:gd name="T52" fmla="*/ 1601 w 2472"/>
              <a:gd name="T53" fmla="*/ 53 h 3852"/>
              <a:gd name="T54" fmla="*/ 1848 w 2472"/>
              <a:gd name="T55" fmla="*/ 158 h 3852"/>
              <a:gd name="T56" fmla="*/ 2066 w 2472"/>
              <a:gd name="T57" fmla="*/ 311 h 3852"/>
              <a:gd name="T58" fmla="*/ 2247 w 2472"/>
              <a:gd name="T59" fmla="*/ 505 h 3852"/>
              <a:gd name="T60" fmla="*/ 2379 w 2472"/>
              <a:gd name="T61" fmla="*/ 733 h 3852"/>
              <a:gd name="T62" fmla="*/ 2456 w 2472"/>
              <a:gd name="T63" fmla="*/ 987 h 3852"/>
              <a:gd name="T64" fmla="*/ 2469 w 2472"/>
              <a:gd name="T65" fmla="*/ 1216 h 3852"/>
              <a:gd name="T66" fmla="*/ 2439 w 2472"/>
              <a:gd name="T67" fmla="*/ 1387 h 3852"/>
              <a:gd name="T68" fmla="*/ 2379 w 2472"/>
              <a:gd name="T69" fmla="*/ 1593 h 3852"/>
              <a:gd name="T70" fmla="*/ 2293 w 2472"/>
              <a:gd name="T71" fmla="*/ 1824 h 3852"/>
              <a:gd name="T72" fmla="*/ 2188 w 2472"/>
              <a:gd name="T73" fmla="*/ 2073 h 3852"/>
              <a:gd name="T74" fmla="*/ 250 w 2472"/>
              <a:gd name="T75" fmla="*/ 1993 h 3852"/>
              <a:gd name="T76" fmla="*/ 149 w 2472"/>
              <a:gd name="T77" fmla="*/ 1748 h 3852"/>
              <a:gd name="T78" fmla="*/ 69 w 2472"/>
              <a:gd name="T79" fmla="*/ 1523 h 3852"/>
              <a:gd name="T80" fmla="*/ 18 w 2472"/>
              <a:gd name="T81" fmla="*/ 1327 h 3852"/>
              <a:gd name="T82" fmla="*/ 0 w 2472"/>
              <a:gd name="T83" fmla="*/ 1167 h 3852"/>
              <a:gd name="T84" fmla="*/ 34 w 2472"/>
              <a:gd name="T85" fmla="*/ 899 h 3852"/>
              <a:gd name="T86" fmla="*/ 132 w 2472"/>
              <a:gd name="T87" fmla="*/ 653 h 3852"/>
              <a:gd name="T88" fmla="*/ 283 w 2472"/>
              <a:gd name="T89" fmla="*/ 437 h 3852"/>
              <a:gd name="T90" fmla="*/ 478 w 2472"/>
              <a:gd name="T91" fmla="*/ 256 h 3852"/>
              <a:gd name="T92" fmla="*/ 709 w 2472"/>
              <a:gd name="T93" fmla="*/ 117 h 3852"/>
              <a:gd name="T94" fmla="*/ 966 w 2472"/>
              <a:gd name="T95" fmla="*/ 30 h 3852"/>
              <a:gd name="T96" fmla="*/ 1239 w 2472"/>
              <a:gd name="T97" fmla="*/ 0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2" h="3852">
                <a:moveTo>
                  <a:pt x="975" y="2705"/>
                </a:moveTo>
                <a:lnTo>
                  <a:pt x="1234" y="3380"/>
                </a:lnTo>
                <a:lnTo>
                  <a:pt x="1235" y="3376"/>
                </a:lnTo>
                <a:lnTo>
                  <a:pt x="1239" y="3367"/>
                </a:lnTo>
                <a:lnTo>
                  <a:pt x="1246" y="3351"/>
                </a:lnTo>
                <a:lnTo>
                  <a:pt x="1254" y="3330"/>
                </a:lnTo>
                <a:lnTo>
                  <a:pt x="1264" y="3304"/>
                </a:lnTo>
                <a:lnTo>
                  <a:pt x="1276" y="3274"/>
                </a:lnTo>
                <a:lnTo>
                  <a:pt x="1289" y="3241"/>
                </a:lnTo>
                <a:lnTo>
                  <a:pt x="1302" y="3206"/>
                </a:lnTo>
                <a:lnTo>
                  <a:pt x="1318" y="3166"/>
                </a:lnTo>
                <a:lnTo>
                  <a:pt x="1334" y="3126"/>
                </a:lnTo>
                <a:lnTo>
                  <a:pt x="1349" y="3085"/>
                </a:lnTo>
                <a:lnTo>
                  <a:pt x="1365" y="3043"/>
                </a:lnTo>
                <a:lnTo>
                  <a:pt x="1382" y="3001"/>
                </a:lnTo>
                <a:lnTo>
                  <a:pt x="1398" y="2959"/>
                </a:lnTo>
                <a:lnTo>
                  <a:pt x="1413" y="2919"/>
                </a:lnTo>
                <a:lnTo>
                  <a:pt x="1428" y="2881"/>
                </a:lnTo>
                <a:lnTo>
                  <a:pt x="1442" y="2844"/>
                </a:lnTo>
                <a:lnTo>
                  <a:pt x="1455" y="2811"/>
                </a:lnTo>
                <a:lnTo>
                  <a:pt x="1467" y="2781"/>
                </a:lnTo>
                <a:lnTo>
                  <a:pt x="1476" y="2756"/>
                </a:lnTo>
                <a:lnTo>
                  <a:pt x="1485" y="2736"/>
                </a:lnTo>
                <a:lnTo>
                  <a:pt x="1491" y="2720"/>
                </a:lnTo>
                <a:lnTo>
                  <a:pt x="1494" y="2709"/>
                </a:lnTo>
                <a:lnTo>
                  <a:pt x="1496" y="2705"/>
                </a:lnTo>
                <a:lnTo>
                  <a:pt x="975" y="2705"/>
                </a:lnTo>
                <a:close/>
                <a:moveTo>
                  <a:pt x="1234" y="818"/>
                </a:moveTo>
                <a:lnTo>
                  <a:pt x="1175" y="822"/>
                </a:lnTo>
                <a:lnTo>
                  <a:pt x="1118" y="833"/>
                </a:lnTo>
                <a:lnTo>
                  <a:pt x="1063" y="852"/>
                </a:lnTo>
                <a:lnTo>
                  <a:pt x="1012" y="877"/>
                </a:lnTo>
                <a:lnTo>
                  <a:pt x="966" y="909"/>
                </a:lnTo>
                <a:lnTo>
                  <a:pt x="923" y="946"/>
                </a:lnTo>
                <a:lnTo>
                  <a:pt x="886" y="988"/>
                </a:lnTo>
                <a:lnTo>
                  <a:pt x="855" y="1035"/>
                </a:lnTo>
                <a:lnTo>
                  <a:pt x="828" y="1086"/>
                </a:lnTo>
                <a:lnTo>
                  <a:pt x="810" y="1140"/>
                </a:lnTo>
                <a:lnTo>
                  <a:pt x="798" y="1197"/>
                </a:lnTo>
                <a:lnTo>
                  <a:pt x="794" y="1258"/>
                </a:lnTo>
                <a:lnTo>
                  <a:pt x="798" y="1318"/>
                </a:lnTo>
                <a:lnTo>
                  <a:pt x="810" y="1374"/>
                </a:lnTo>
                <a:lnTo>
                  <a:pt x="828" y="1429"/>
                </a:lnTo>
                <a:lnTo>
                  <a:pt x="855" y="1480"/>
                </a:lnTo>
                <a:lnTo>
                  <a:pt x="886" y="1526"/>
                </a:lnTo>
                <a:lnTo>
                  <a:pt x="923" y="1569"/>
                </a:lnTo>
                <a:lnTo>
                  <a:pt x="966" y="1606"/>
                </a:lnTo>
                <a:lnTo>
                  <a:pt x="1012" y="1637"/>
                </a:lnTo>
                <a:lnTo>
                  <a:pt x="1063" y="1663"/>
                </a:lnTo>
                <a:lnTo>
                  <a:pt x="1118" y="1682"/>
                </a:lnTo>
                <a:lnTo>
                  <a:pt x="1175" y="1694"/>
                </a:lnTo>
                <a:lnTo>
                  <a:pt x="1234" y="1697"/>
                </a:lnTo>
                <a:lnTo>
                  <a:pt x="1294" y="1694"/>
                </a:lnTo>
                <a:lnTo>
                  <a:pt x="1352" y="1682"/>
                </a:lnTo>
                <a:lnTo>
                  <a:pt x="1406" y="1663"/>
                </a:lnTo>
                <a:lnTo>
                  <a:pt x="1457" y="1637"/>
                </a:lnTo>
                <a:lnTo>
                  <a:pt x="1504" y="1606"/>
                </a:lnTo>
                <a:lnTo>
                  <a:pt x="1546" y="1569"/>
                </a:lnTo>
                <a:lnTo>
                  <a:pt x="1583" y="1526"/>
                </a:lnTo>
                <a:lnTo>
                  <a:pt x="1615" y="1480"/>
                </a:lnTo>
                <a:lnTo>
                  <a:pt x="1641" y="1429"/>
                </a:lnTo>
                <a:lnTo>
                  <a:pt x="1659" y="1374"/>
                </a:lnTo>
                <a:lnTo>
                  <a:pt x="1671" y="1318"/>
                </a:lnTo>
                <a:lnTo>
                  <a:pt x="1675" y="1258"/>
                </a:lnTo>
                <a:lnTo>
                  <a:pt x="1671" y="1197"/>
                </a:lnTo>
                <a:lnTo>
                  <a:pt x="1659" y="1140"/>
                </a:lnTo>
                <a:lnTo>
                  <a:pt x="1641" y="1086"/>
                </a:lnTo>
                <a:lnTo>
                  <a:pt x="1615" y="1035"/>
                </a:lnTo>
                <a:lnTo>
                  <a:pt x="1583" y="988"/>
                </a:lnTo>
                <a:lnTo>
                  <a:pt x="1546" y="946"/>
                </a:lnTo>
                <a:lnTo>
                  <a:pt x="1504" y="909"/>
                </a:lnTo>
                <a:lnTo>
                  <a:pt x="1457" y="877"/>
                </a:lnTo>
                <a:lnTo>
                  <a:pt x="1406" y="852"/>
                </a:lnTo>
                <a:lnTo>
                  <a:pt x="1352" y="833"/>
                </a:lnTo>
                <a:lnTo>
                  <a:pt x="1294" y="822"/>
                </a:lnTo>
                <a:lnTo>
                  <a:pt x="1234" y="818"/>
                </a:lnTo>
                <a:close/>
                <a:moveTo>
                  <a:pt x="1239" y="0"/>
                </a:moveTo>
                <a:lnTo>
                  <a:pt x="1332" y="2"/>
                </a:lnTo>
                <a:lnTo>
                  <a:pt x="1423" y="13"/>
                </a:lnTo>
                <a:lnTo>
                  <a:pt x="1513" y="30"/>
                </a:lnTo>
                <a:lnTo>
                  <a:pt x="1601" y="53"/>
                </a:lnTo>
                <a:lnTo>
                  <a:pt x="1686" y="82"/>
                </a:lnTo>
                <a:lnTo>
                  <a:pt x="1768" y="117"/>
                </a:lnTo>
                <a:lnTo>
                  <a:pt x="1848" y="158"/>
                </a:lnTo>
                <a:lnTo>
                  <a:pt x="1925" y="205"/>
                </a:lnTo>
                <a:lnTo>
                  <a:pt x="1998" y="256"/>
                </a:lnTo>
                <a:lnTo>
                  <a:pt x="2066" y="311"/>
                </a:lnTo>
                <a:lnTo>
                  <a:pt x="2132" y="371"/>
                </a:lnTo>
                <a:lnTo>
                  <a:pt x="2192" y="437"/>
                </a:lnTo>
                <a:lnTo>
                  <a:pt x="2247" y="505"/>
                </a:lnTo>
                <a:lnTo>
                  <a:pt x="2297" y="577"/>
                </a:lnTo>
                <a:lnTo>
                  <a:pt x="2341" y="653"/>
                </a:lnTo>
                <a:lnTo>
                  <a:pt x="2379" y="733"/>
                </a:lnTo>
                <a:lnTo>
                  <a:pt x="2412" y="814"/>
                </a:lnTo>
                <a:lnTo>
                  <a:pt x="2438" y="899"/>
                </a:lnTo>
                <a:lnTo>
                  <a:pt x="2456" y="987"/>
                </a:lnTo>
                <a:lnTo>
                  <a:pt x="2468" y="1076"/>
                </a:lnTo>
                <a:lnTo>
                  <a:pt x="2472" y="1167"/>
                </a:lnTo>
                <a:lnTo>
                  <a:pt x="2469" y="1216"/>
                </a:lnTo>
                <a:lnTo>
                  <a:pt x="2463" y="1269"/>
                </a:lnTo>
                <a:lnTo>
                  <a:pt x="2454" y="1326"/>
                </a:lnTo>
                <a:lnTo>
                  <a:pt x="2439" y="1387"/>
                </a:lnTo>
                <a:lnTo>
                  <a:pt x="2422" y="1453"/>
                </a:lnTo>
                <a:lnTo>
                  <a:pt x="2403" y="1522"/>
                </a:lnTo>
                <a:lnTo>
                  <a:pt x="2379" y="1593"/>
                </a:lnTo>
                <a:lnTo>
                  <a:pt x="2353" y="1667"/>
                </a:lnTo>
                <a:lnTo>
                  <a:pt x="2324" y="1745"/>
                </a:lnTo>
                <a:lnTo>
                  <a:pt x="2293" y="1824"/>
                </a:lnTo>
                <a:lnTo>
                  <a:pt x="2260" y="1906"/>
                </a:lnTo>
                <a:lnTo>
                  <a:pt x="2225" y="1989"/>
                </a:lnTo>
                <a:lnTo>
                  <a:pt x="2188" y="2073"/>
                </a:lnTo>
                <a:lnTo>
                  <a:pt x="1455" y="3852"/>
                </a:lnTo>
                <a:lnTo>
                  <a:pt x="1009" y="3852"/>
                </a:lnTo>
                <a:lnTo>
                  <a:pt x="250" y="1993"/>
                </a:lnTo>
                <a:lnTo>
                  <a:pt x="215" y="1910"/>
                </a:lnTo>
                <a:lnTo>
                  <a:pt x="181" y="1828"/>
                </a:lnTo>
                <a:lnTo>
                  <a:pt x="149" y="1748"/>
                </a:lnTo>
                <a:lnTo>
                  <a:pt x="120" y="1671"/>
                </a:lnTo>
                <a:lnTo>
                  <a:pt x="93" y="1595"/>
                </a:lnTo>
                <a:lnTo>
                  <a:pt x="69" y="1523"/>
                </a:lnTo>
                <a:lnTo>
                  <a:pt x="50" y="1455"/>
                </a:lnTo>
                <a:lnTo>
                  <a:pt x="31" y="1390"/>
                </a:lnTo>
                <a:lnTo>
                  <a:pt x="18" y="1327"/>
                </a:lnTo>
                <a:lnTo>
                  <a:pt x="8" y="1269"/>
                </a:lnTo>
                <a:lnTo>
                  <a:pt x="1" y="1216"/>
                </a:lnTo>
                <a:lnTo>
                  <a:pt x="0" y="1167"/>
                </a:lnTo>
                <a:lnTo>
                  <a:pt x="4" y="1076"/>
                </a:lnTo>
                <a:lnTo>
                  <a:pt x="16" y="987"/>
                </a:lnTo>
                <a:lnTo>
                  <a:pt x="34" y="899"/>
                </a:lnTo>
                <a:lnTo>
                  <a:pt x="60" y="814"/>
                </a:lnTo>
                <a:lnTo>
                  <a:pt x="93" y="733"/>
                </a:lnTo>
                <a:lnTo>
                  <a:pt x="132" y="653"/>
                </a:lnTo>
                <a:lnTo>
                  <a:pt x="177" y="577"/>
                </a:lnTo>
                <a:lnTo>
                  <a:pt x="226" y="505"/>
                </a:lnTo>
                <a:lnTo>
                  <a:pt x="283" y="437"/>
                </a:lnTo>
                <a:lnTo>
                  <a:pt x="343" y="371"/>
                </a:lnTo>
                <a:lnTo>
                  <a:pt x="408" y="311"/>
                </a:lnTo>
                <a:lnTo>
                  <a:pt x="478" y="256"/>
                </a:lnTo>
                <a:lnTo>
                  <a:pt x="551" y="205"/>
                </a:lnTo>
                <a:lnTo>
                  <a:pt x="628" y="158"/>
                </a:lnTo>
                <a:lnTo>
                  <a:pt x="709" y="117"/>
                </a:lnTo>
                <a:lnTo>
                  <a:pt x="792" y="82"/>
                </a:lnTo>
                <a:lnTo>
                  <a:pt x="878" y="53"/>
                </a:lnTo>
                <a:lnTo>
                  <a:pt x="966" y="30"/>
                </a:lnTo>
                <a:lnTo>
                  <a:pt x="1056" y="13"/>
                </a:lnTo>
                <a:lnTo>
                  <a:pt x="1146" y="2"/>
                </a:lnTo>
                <a:lnTo>
                  <a:pt x="1239" y="0"/>
                </a:lnTo>
                <a:close/>
              </a:path>
            </a:pathLst>
          </a:custGeom>
          <a:solidFill>
            <a:schemeClr val="accent1"/>
          </a:solidFill>
          <a:ln w="0">
            <a:noFill/>
            <a:prstDash val="solid"/>
            <a:round/>
            <a:headEnd/>
            <a:tailEnd/>
          </a:ln>
        </p:spPr>
        <p:txBody>
          <a:bodyPr vert="horz" wrap="square" lIns="68603" tIns="34301" rIns="68603" bIns="34301" numCol="1" anchor="t" anchorCtr="0" compatLnSpc="1">
            <a:prstTxWarp prst="textNoShape">
              <a:avLst/>
            </a:prstTxWarp>
          </a:bodyPr>
          <a:lstStyle/>
          <a:p>
            <a:pPr fontAlgn="base">
              <a:spcBef>
                <a:spcPct val="0"/>
              </a:spcBef>
              <a:spcAft>
                <a:spcPct val="0"/>
              </a:spcAft>
            </a:pPr>
            <a:endParaRPr lang="en-US" sz="1800">
              <a:solidFill>
                <a:srgbClr val="00A000"/>
              </a:solidFill>
              <a:cs typeface="Arial" charset="0"/>
            </a:endParaRPr>
          </a:p>
        </p:txBody>
      </p:sp>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Tree>
    <p:extLst>
      <p:ext uri="{BB962C8B-B14F-4D97-AF65-F5344CB8AC3E}">
        <p14:creationId xmlns:p14="http://schemas.microsoft.com/office/powerpoint/2010/main" val="336955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9_Divider Slide 2">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098" y="1015445"/>
            <a:ext cx="8205805" cy="1161492"/>
          </a:xfrm>
          <a:prstGeom prst="rect">
            <a:avLst/>
          </a:prstGeom>
        </p:spPr>
        <p:txBody>
          <a:bodyPr lIns="0" tIns="0" anchor="b" anchorCtr="0">
            <a:noAutofit/>
          </a:bodyPr>
          <a:lstStyle>
            <a:lvl1pPr algn="l">
              <a:lnSpc>
                <a:spcPts val="3900"/>
              </a:lnSpc>
              <a:defRPr sz="27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bg1"/>
                </a:solidFill>
              </a:defRPr>
            </a:lvl1pPr>
          </a:lstStyle>
          <a:p>
            <a:r>
              <a:rPr smtClean="0">
                <a:solidFill>
                  <a:srgbClr val="FFFFFF"/>
                </a:solidFill>
              </a:rPr>
              <a:t>Copyright © 2015 Accenture  All rights reserved.</a:t>
            </a:r>
            <a:endParaRPr dirty="0">
              <a:solidFill>
                <a:srgbClr val="FFFFFF"/>
              </a:solidFill>
            </a:endParaRPr>
          </a:p>
        </p:txBody>
      </p:sp>
      <p:sp>
        <p:nvSpPr>
          <p:cNvPr id="5" name="Content Placeholder 5"/>
          <p:cNvSpPr>
            <a:spLocks noGrp="1"/>
          </p:cNvSpPr>
          <p:nvPr>
            <p:ph sz="quarter" idx="11"/>
          </p:nvPr>
        </p:nvSpPr>
        <p:spPr>
          <a:xfrm>
            <a:off x="469098" y="2180719"/>
            <a:ext cx="8205805" cy="42470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extLst>
      <p:ext uri="{BB962C8B-B14F-4D97-AF65-F5344CB8AC3E}">
        <p14:creationId xmlns:p14="http://schemas.microsoft.com/office/powerpoint/2010/main" val="226367993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098" y="1014967"/>
            <a:ext cx="8205805" cy="1161492"/>
          </a:xfrm>
          <a:prstGeom prst="rect">
            <a:avLst/>
          </a:prstGeom>
        </p:spPr>
        <p:txBody>
          <a:bodyPr lIns="0" tIns="0" anchor="b" anchorCtr="0">
            <a:noAutofit/>
          </a:bodyPr>
          <a:lstStyle>
            <a:lvl1pPr algn="l">
              <a:lnSpc>
                <a:spcPts val="3900"/>
              </a:lnSpc>
              <a:defRPr sz="2700" b="0" spc="0" baseline="0">
                <a:solidFill>
                  <a:schemeClr val="accent1"/>
                </a:solidFill>
                <a:latin typeface="+mj-lt"/>
                <a:cs typeface="Arial" pitchFamily="34" charset="0"/>
              </a:defRPr>
            </a:lvl1pPr>
          </a:lstStyle>
          <a:p>
            <a:r>
              <a:rPr lang="en-US" dirty="0" smtClean="0"/>
              <a:t>Click to edit Master title style </a:t>
            </a:r>
            <a:endParaRPr lang="en-GB" dirty="0"/>
          </a:p>
        </p:txBody>
      </p:sp>
      <p:sp>
        <p:nvSpPr>
          <p:cNvPr id="6" name="Slide Number Placeholder 4"/>
          <p:cNvSpPr>
            <a:spLocks noGrp="1"/>
          </p:cNvSpPr>
          <p:nvPr>
            <p:ph type="sldNum" sz="quarter" idx="4"/>
          </p:nvPr>
        </p:nvSpPr>
        <p:spPr>
          <a:xfrm>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tx2"/>
                </a:solidFill>
              </a:defRPr>
            </a:lvl1p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Footer Placeholder 2"/>
          <p:cNvSpPr>
            <a:spLocks noGrp="1"/>
          </p:cNvSpPr>
          <p:nvPr>
            <p:ph type="ftr" sz="quarter" idx="10"/>
          </p:nvPr>
        </p:nvSpPr>
        <p:spPr>
          <a:xfrm>
            <a:off x="469098" y="6537400"/>
            <a:ext cx="2760948" cy="161888"/>
          </a:xfrm>
        </p:spPr>
        <p:txBody>
          <a:bodyPr/>
          <a:lstStyle>
            <a:lvl1pPr>
              <a:defRPr sz="750">
                <a:solidFill>
                  <a:schemeClr val="tx2"/>
                </a:solidFill>
              </a:defRPr>
            </a:lvl1pPr>
          </a:lstStyle>
          <a:p>
            <a:r>
              <a:rPr smtClean="0">
                <a:solidFill>
                  <a:srgbClr val="666666"/>
                </a:solidFill>
              </a:rPr>
              <a:t>Copyright © 2015 Accenture  All rights reserved.</a:t>
            </a:r>
            <a:endParaRPr dirty="0">
              <a:solidFill>
                <a:srgbClr val="666666"/>
              </a:solidFill>
            </a:endParaRPr>
          </a:p>
        </p:txBody>
      </p:sp>
    </p:spTree>
    <p:extLst>
      <p:ext uri="{BB962C8B-B14F-4D97-AF65-F5344CB8AC3E}">
        <p14:creationId xmlns:p14="http://schemas.microsoft.com/office/powerpoint/2010/main" val="30029712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99A70A-A7BF-4FA0-AB19-AA59F66C196D}" type="datetimeFigureOut">
              <a:rPr lang="en-US" smtClean="0"/>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1788318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99A70A-A7BF-4FA0-AB19-AA59F66C196D}" type="datetimeFigureOut">
              <a:rPr lang="en-US" smtClean="0"/>
              <a:t>8/12/2016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3893317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99A70A-A7BF-4FA0-AB19-AA59F66C196D}" type="datetimeFigureOut">
              <a:rPr lang="en-US" smtClean="0"/>
              <a:t>8/12/2016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1096225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99A70A-A7BF-4FA0-AB19-AA59F66C196D}" type="datetimeFigureOut">
              <a:rPr lang="en-US" smtClean="0"/>
              <a:t>8/12/2016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281666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99A70A-A7BF-4FA0-AB19-AA59F66C196D}" type="datetimeFigureOut">
              <a:rPr lang="en-US" smtClean="0"/>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3571583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99A70A-A7BF-4FA0-AB19-AA59F66C196D}" type="datetimeFigureOut">
              <a:rPr lang="en-US" smtClean="0"/>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A4AF51-7335-41F5-A56A-710F4D4C9AAB}" type="slidenum">
              <a:rPr lang="en-US" smtClean="0"/>
              <a:t>‹#›</a:t>
            </a:fld>
            <a:endParaRPr lang="en-US"/>
          </a:p>
        </p:txBody>
      </p:sp>
    </p:spTree>
    <p:extLst>
      <p:ext uri="{BB962C8B-B14F-4D97-AF65-F5344CB8AC3E}">
        <p14:creationId xmlns:p14="http://schemas.microsoft.com/office/powerpoint/2010/main" val="747200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99A70A-A7BF-4FA0-AB19-AA59F66C196D}" type="datetimeFigureOut">
              <a:rPr lang="en-US" smtClean="0"/>
              <a:t>8/12/2016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A4AF51-7335-41F5-A56A-710F4D4C9AAB}" type="slidenum">
              <a:rPr lang="en-US" smtClean="0"/>
              <a:t>‹#›</a:t>
            </a:fld>
            <a:endParaRPr lang="en-US"/>
          </a:p>
        </p:txBody>
      </p:sp>
    </p:spTree>
    <p:extLst>
      <p:ext uri="{BB962C8B-B14F-4D97-AF65-F5344CB8AC3E}">
        <p14:creationId xmlns:p14="http://schemas.microsoft.com/office/powerpoint/2010/main" val="26399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098" y="1182096"/>
            <a:ext cx="8205805" cy="5254783"/>
          </a:xfrm>
          <a:prstGeom prst="rect">
            <a:avLst/>
          </a:prstGeom>
        </p:spPr>
        <p:txBody>
          <a:bodyPr vert="horz" lIns="0" tIns="60949" rIns="0" bIns="60949"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 name="Title Placeholder 1"/>
          <p:cNvSpPr>
            <a:spLocks noGrp="1"/>
          </p:cNvSpPr>
          <p:nvPr>
            <p:ph type="title"/>
          </p:nvPr>
        </p:nvSpPr>
        <p:spPr>
          <a:xfrm>
            <a:off x="469098" y="2"/>
            <a:ext cx="8205805" cy="1095121"/>
          </a:xfrm>
          <a:prstGeom prst="rect">
            <a:avLst/>
          </a:prstGeom>
        </p:spPr>
        <p:txBody>
          <a:bodyPr vert="horz" lIns="0" tIns="60949" rIns="0" bIns="0" rtlCol="0" anchor="b" anchorCtr="0">
            <a:noAutofit/>
          </a:bodyPr>
          <a:lstStyle/>
          <a:p>
            <a:pPr lvl="0"/>
            <a:r>
              <a:rPr lang="en-US" smtClean="0"/>
              <a:t>Click to edit Master title style</a:t>
            </a:r>
            <a:endParaRPr lang="en-AU" dirty="0"/>
          </a:p>
        </p:txBody>
      </p:sp>
      <p:sp>
        <p:nvSpPr>
          <p:cNvPr id="5" name="Slide Number Placeholder 4"/>
          <p:cNvSpPr>
            <a:spLocks noGrp="1"/>
          </p:cNvSpPr>
          <p:nvPr>
            <p:ph type="sldNum" sz="quarter" idx="4"/>
          </p:nvPr>
        </p:nvSpPr>
        <p:spPr>
          <a:xfrm flipH="1">
            <a:off x="8166366" y="6537400"/>
            <a:ext cx="508346" cy="161888"/>
          </a:xfrm>
          <a:prstGeom prst="rect">
            <a:avLst/>
          </a:prstGeom>
        </p:spPr>
        <p:txBody>
          <a:bodyPr vert="horz" wrap="square" lIns="121899" tIns="60949" rIns="0" bIns="60949" numCol="1" anchor="ctr" anchorCtr="0" compatLnSpc="1">
            <a:prstTxWarp prst="textNoShape">
              <a:avLst/>
            </a:prstTxWarp>
            <a:noAutofit/>
          </a:bodyPr>
          <a:lstStyle>
            <a:lvl1pPr algn="r">
              <a:defRPr sz="750">
                <a:solidFill>
                  <a:schemeClr val="tx2"/>
                </a:solidFill>
              </a:defRPr>
            </a:lvl1pPr>
          </a:lstStyle>
          <a:p>
            <a:pPr fontAlgn="base">
              <a:spcBef>
                <a:spcPct val="0"/>
              </a:spcBef>
              <a:spcAft>
                <a:spcPct val="0"/>
              </a:spcAft>
              <a:defRPr/>
            </a:pPr>
            <a:fld id="{90CBDC3A-D49F-4631-A8C7-55D59B33E5FA}" type="slidenum">
              <a:rPr lang="en-US" smtClean="0">
                <a:solidFill>
                  <a:srgbClr val="666666"/>
                </a:solidFill>
                <a:cs typeface="Arial" charset="0"/>
              </a:rPr>
              <a:pPr fontAlgn="base">
                <a:spcBef>
                  <a:spcPct val="0"/>
                </a:spcBef>
                <a:spcAft>
                  <a:spcPct val="0"/>
                </a:spcAft>
                <a:defRPr/>
              </a:pPr>
              <a:t>‹#›</a:t>
            </a:fld>
            <a:endParaRPr lang="en-US" dirty="0">
              <a:solidFill>
                <a:srgbClr val="666666"/>
              </a:solidFill>
              <a:cs typeface="Arial" charset="0"/>
            </a:endParaRPr>
          </a:p>
        </p:txBody>
      </p:sp>
      <p:sp>
        <p:nvSpPr>
          <p:cNvPr id="4" name="Footer Placeholder 3"/>
          <p:cNvSpPr>
            <a:spLocks noGrp="1"/>
          </p:cNvSpPr>
          <p:nvPr>
            <p:ph type="ftr" sz="quarter" idx="3"/>
          </p:nvPr>
        </p:nvSpPr>
        <p:spPr>
          <a:xfrm flipH="1">
            <a:off x="469098" y="6537400"/>
            <a:ext cx="4024572" cy="161888"/>
          </a:xfrm>
          <a:prstGeom prst="rect">
            <a:avLst/>
          </a:prstGeom>
          <a:noFill/>
        </p:spPr>
        <p:txBody>
          <a:bodyPr wrap="square" lIns="0" tIns="60949" rIns="121899" bIns="60949" anchor="ctr" anchorCtr="0">
            <a:noAutofit/>
          </a:bodyPr>
          <a:lstStyle>
            <a:lvl1pPr>
              <a:defRPr lang="en-AU" sz="750">
                <a:solidFill>
                  <a:schemeClr val="tx2"/>
                </a:solidFill>
              </a:defRPr>
            </a:lvl1pPr>
          </a:lstStyle>
          <a:p>
            <a:pPr fontAlgn="base">
              <a:spcBef>
                <a:spcPct val="0"/>
              </a:spcBef>
              <a:spcAft>
                <a:spcPct val="0"/>
              </a:spcAft>
            </a:pPr>
            <a:r>
              <a:rPr dirty="0" smtClean="0">
                <a:solidFill>
                  <a:srgbClr val="666666"/>
                </a:solidFill>
                <a:cs typeface="Arial" charset="0"/>
              </a:rPr>
              <a:t>Copyright © 2015 Accenture  All rights reserved.</a:t>
            </a:r>
            <a:endParaRPr dirty="0">
              <a:solidFill>
                <a:srgbClr val="666666"/>
              </a:solidFill>
              <a:cs typeface="Arial" charset="0"/>
            </a:endParaRPr>
          </a:p>
        </p:txBody>
      </p:sp>
      <p:cxnSp>
        <p:nvCxnSpPr>
          <p:cNvPr id="6" name="Straight Connector 5"/>
          <p:cNvCxnSpPr/>
          <p:nvPr userDrawn="1"/>
        </p:nvCxnSpPr>
        <p:spPr>
          <a:xfrm>
            <a:off x="469098" y="1095121"/>
            <a:ext cx="8674902"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11560679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Lst>
  <p:timing>
    <p:tnLst>
      <p:par>
        <p:cTn id="1" dur="indefinite" restart="never" nodeType="tmRoot"/>
      </p:par>
    </p:tnLst>
  </p:timing>
  <p:hf hdr="0" dt="0"/>
  <p:txStyles>
    <p:titleStyle>
      <a:lvl1pPr algn="l" rtl="0" eaLnBrk="1" fontAlgn="base" hangingPunct="1">
        <a:lnSpc>
          <a:spcPct val="100000"/>
        </a:lnSpc>
        <a:spcBef>
          <a:spcPct val="0"/>
        </a:spcBef>
        <a:spcAft>
          <a:spcPct val="0"/>
        </a:spcAft>
        <a:buFont typeface="Arial" charset="0"/>
        <a:defRPr lang="en-AU" sz="1726"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1">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1">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1">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1">
          <a:solidFill>
            <a:schemeClr val="tx1"/>
          </a:solidFill>
          <a:latin typeface="Arial" pitchFamily="-105" charset="-52"/>
          <a:ea typeface="Arial" pitchFamily="-105" charset="-52"/>
          <a:cs typeface="Arial" pitchFamily="-105" charset="-52"/>
        </a:defRPr>
      </a:lvl5pPr>
      <a:lvl6pPr marL="457273" algn="l" rtl="0" eaLnBrk="1" fontAlgn="base" hangingPunct="1">
        <a:spcBef>
          <a:spcPct val="0"/>
        </a:spcBef>
        <a:spcAft>
          <a:spcPct val="0"/>
        </a:spcAft>
        <a:buFont typeface="Arial" pitchFamily="-105" charset="-52"/>
        <a:defRPr sz="2625">
          <a:solidFill>
            <a:schemeClr val="tx1"/>
          </a:solidFill>
          <a:latin typeface="Arial" pitchFamily="-105" charset="-52"/>
          <a:ea typeface="Arial" pitchFamily="-105" charset="-52"/>
          <a:cs typeface="Arial" pitchFamily="-105" charset="-52"/>
        </a:defRPr>
      </a:lvl6pPr>
      <a:lvl7pPr marL="914545" algn="l" rtl="0" eaLnBrk="1" fontAlgn="base" hangingPunct="1">
        <a:spcBef>
          <a:spcPct val="0"/>
        </a:spcBef>
        <a:spcAft>
          <a:spcPct val="0"/>
        </a:spcAft>
        <a:buFont typeface="Arial" pitchFamily="-105" charset="-52"/>
        <a:defRPr sz="2625">
          <a:solidFill>
            <a:schemeClr val="tx1"/>
          </a:solidFill>
          <a:latin typeface="Arial" pitchFamily="-105" charset="-52"/>
          <a:ea typeface="Arial" pitchFamily="-105" charset="-52"/>
          <a:cs typeface="Arial" pitchFamily="-105" charset="-52"/>
        </a:defRPr>
      </a:lvl7pPr>
      <a:lvl8pPr marL="1371817" algn="l" rtl="0" eaLnBrk="1" fontAlgn="base" hangingPunct="1">
        <a:spcBef>
          <a:spcPct val="0"/>
        </a:spcBef>
        <a:spcAft>
          <a:spcPct val="0"/>
        </a:spcAft>
        <a:buFont typeface="Arial" pitchFamily="-105" charset="-52"/>
        <a:defRPr sz="2625">
          <a:solidFill>
            <a:schemeClr val="tx1"/>
          </a:solidFill>
          <a:latin typeface="Arial" pitchFamily="-105" charset="-52"/>
          <a:ea typeface="Arial" pitchFamily="-105" charset="-52"/>
          <a:cs typeface="Arial" pitchFamily="-105" charset="-52"/>
        </a:defRPr>
      </a:lvl8pPr>
      <a:lvl9pPr marL="1829089" algn="l" rtl="0" eaLnBrk="1" fontAlgn="base" hangingPunct="1">
        <a:spcBef>
          <a:spcPct val="0"/>
        </a:spcBef>
        <a:spcAft>
          <a:spcPct val="0"/>
        </a:spcAft>
        <a:buFont typeface="Arial" pitchFamily="-105" charset="-52"/>
        <a:defRPr sz="2625">
          <a:solidFill>
            <a:schemeClr val="tx1"/>
          </a:solidFill>
          <a:latin typeface="Arial" pitchFamily="-105" charset="-52"/>
          <a:ea typeface="Arial" pitchFamily="-105" charset="-52"/>
          <a:cs typeface="Arial" pitchFamily="-105" charset="-52"/>
        </a:defRPr>
      </a:lvl9pPr>
    </p:titleStyle>
    <p:bodyStyle>
      <a:lvl1pPr marL="136968" indent="-136968" algn="l" rtl="0" eaLnBrk="1" fontAlgn="base" hangingPunct="1">
        <a:spcBef>
          <a:spcPts val="600"/>
        </a:spcBef>
        <a:spcAft>
          <a:spcPct val="0"/>
        </a:spcAft>
        <a:buFont typeface="Arial" pitchFamily="34" charset="0"/>
        <a:buChar char="•"/>
        <a:defRPr sz="1201" kern="1200">
          <a:solidFill>
            <a:schemeClr val="tx2"/>
          </a:solidFill>
          <a:latin typeface="+mn-lt"/>
          <a:ea typeface="Arial" pitchFamily="-105" charset="-52"/>
          <a:cs typeface="Arial" pitchFamily="34" charset="0"/>
        </a:defRPr>
      </a:lvl1pPr>
      <a:lvl2pPr marL="337060" indent="-200092" algn="l" rtl="0" eaLnBrk="1" fontAlgn="base" hangingPunct="1">
        <a:spcBef>
          <a:spcPts val="600"/>
        </a:spcBef>
        <a:spcAft>
          <a:spcPct val="0"/>
        </a:spcAft>
        <a:buFont typeface="Arial" pitchFamily="34" charset="0"/>
        <a:buChar char="–"/>
        <a:defRPr sz="1201" kern="1200">
          <a:solidFill>
            <a:schemeClr val="tx2"/>
          </a:solidFill>
          <a:latin typeface="+mn-lt"/>
          <a:ea typeface="Arial" pitchFamily="-105" charset="-52"/>
          <a:cs typeface="Arial" pitchFamily="34" charset="0"/>
        </a:defRPr>
      </a:lvl2pPr>
      <a:lvl3pPr marL="469262" indent="-132204" algn="l" rtl="0" eaLnBrk="1" fontAlgn="base" hangingPunct="1">
        <a:spcBef>
          <a:spcPts val="600"/>
        </a:spcBef>
        <a:spcAft>
          <a:spcPct val="0"/>
        </a:spcAft>
        <a:buFont typeface="Arial" pitchFamily="34" charset="0"/>
        <a:buChar char="•"/>
        <a:tabLst/>
        <a:defRPr sz="1201" kern="1200">
          <a:solidFill>
            <a:schemeClr val="tx2"/>
          </a:solidFill>
          <a:latin typeface="+mn-lt"/>
          <a:ea typeface="Arial" pitchFamily="-105" charset="-52"/>
          <a:cs typeface="Arial" pitchFamily="34" charset="0"/>
        </a:defRPr>
      </a:lvl3pPr>
      <a:lvl4pPr marL="674118" indent="-204856" algn="l" rtl="0" eaLnBrk="1" fontAlgn="base" hangingPunct="1">
        <a:spcBef>
          <a:spcPts val="600"/>
        </a:spcBef>
        <a:spcAft>
          <a:spcPct val="0"/>
        </a:spcAft>
        <a:buFont typeface="Arial" pitchFamily="34" charset="0"/>
        <a:buChar char="–"/>
        <a:defRPr sz="1201" kern="1200">
          <a:solidFill>
            <a:schemeClr val="tx2"/>
          </a:solidFill>
          <a:latin typeface="+mn-lt"/>
          <a:ea typeface="Arial" pitchFamily="-105" charset="-52"/>
          <a:cs typeface="Arial" pitchFamily="34" charset="0"/>
        </a:defRPr>
      </a:lvl4pPr>
      <a:lvl5pPr marL="806322" indent="-132204" algn="l" rtl="0" eaLnBrk="1" fontAlgn="base" hangingPunct="1">
        <a:spcBef>
          <a:spcPts val="600"/>
        </a:spcBef>
        <a:spcAft>
          <a:spcPct val="0"/>
        </a:spcAft>
        <a:buFont typeface="Arial" pitchFamily="34" charset="0"/>
        <a:buChar char="•"/>
        <a:defRPr sz="1201" kern="1200">
          <a:solidFill>
            <a:schemeClr val="tx2"/>
          </a:solidFill>
          <a:latin typeface="+mn-lt"/>
          <a:ea typeface="Arial" pitchFamily="-105" charset="-52"/>
          <a:cs typeface="Arial" pitchFamily="34" charset="0"/>
        </a:defRPr>
      </a:lvl5pPr>
      <a:lvl6pPr marL="2514998" indent="-228636" algn="l" defTabSz="914545"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270" indent="-228636" algn="l" defTabSz="914545"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542" indent="-228636" algn="l" defTabSz="914545"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814" indent="-228636" algn="l" defTabSz="914545" rtl="0" eaLnBrk="1" latinLnBrk="0" hangingPunct="1">
        <a:spcBef>
          <a:spcPct val="20000"/>
        </a:spcBef>
        <a:buFont typeface="Arial" pitchFamily="34" charset="0"/>
        <a:buChar char="•"/>
        <a:defRPr sz="2026" kern="1200">
          <a:solidFill>
            <a:schemeClr val="tx1"/>
          </a:solidFill>
          <a:latin typeface="+mn-lt"/>
          <a:ea typeface="+mn-ea"/>
          <a:cs typeface="+mn-cs"/>
        </a:defRPr>
      </a:lvl9pPr>
    </p:bodyStyle>
    <p:otherStyle>
      <a:defPPr>
        <a:defRPr lang="en-US"/>
      </a:defPPr>
      <a:lvl1pPr marL="0" algn="l" defTabSz="914545" rtl="0" eaLnBrk="1" latinLnBrk="0" hangingPunct="1">
        <a:defRPr sz="1801" kern="1200">
          <a:solidFill>
            <a:schemeClr val="tx1"/>
          </a:solidFill>
          <a:latin typeface="+mn-lt"/>
          <a:ea typeface="+mn-ea"/>
          <a:cs typeface="+mn-cs"/>
        </a:defRPr>
      </a:lvl1pPr>
      <a:lvl2pPr marL="457273" algn="l" defTabSz="914545" rtl="0" eaLnBrk="1" latinLnBrk="0" hangingPunct="1">
        <a:defRPr sz="1801" kern="1200">
          <a:solidFill>
            <a:schemeClr val="tx1"/>
          </a:solidFill>
          <a:latin typeface="+mn-lt"/>
          <a:ea typeface="+mn-ea"/>
          <a:cs typeface="+mn-cs"/>
        </a:defRPr>
      </a:lvl2pPr>
      <a:lvl3pPr marL="914545" algn="l" defTabSz="914545" rtl="0" eaLnBrk="1" latinLnBrk="0" hangingPunct="1">
        <a:defRPr sz="1801" kern="1200">
          <a:solidFill>
            <a:schemeClr val="tx1"/>
          </a:solidFill>
          <a:latin typeface="+mn-lt"/>
          <a:ea typeface="+mn-ea"/>
          <a:cs typeface="+mn-cs"/>
        </a:defRPr>
      </a:lvl3pPr>
      <a:lvl4pPr marL="1371817" algn="l" defTabSz="914545" rtl="0" eaLnBrk="1" latinLnBrk="0" hangingPunct="1">
        <a:defRPr sz="1801" kern="1200">
          <a:solidFill>
            <a:schemeClr val="tx1"/>
          </a:solidFill>
          <a:latin typeface="+mn-lt"/>
          <a:ea typeface="+mn-ea"/>
          <a:cs typeface="+mn-cs"/>
        </a:defRPr>
      </a:lvl4pPr>
      <a:lvl5pPr marL="1829089" algn="l" defTabSz="914545" rtl="0" eaLnBrk="1" latinLnBrk="0" hangingPunct="1">
        <a:defRPr sz="1801" kern="1200">
          <a:solidFill>
            <a:schemeClr val="tx1"/>
          </a:solidFill>
          <a:latin typeface="+mn-lt"/>
          <a:ea typeface="+mn-ea"/>
          <a:cs typeface="+mn-cs"/>
        </a:defRPr>
      </a:lvl5pPr>
      <a:lvl6pPr marL="2286362" algn="l" defTabSz="914545" rtl="0" eaLnBrk="1" latinLnBrk="0" hangingPunct="1">
        <a:defRPr sz="1801" kern="1200">
          <a:solidFill>
            <a:schemeClr val="tx1"/>
          </a:solidFill>
          <a:latin typeface="+mn-lt"/>
          <a:ea typeface="+mn-ea"/>
          <a:cs typeface="+mn-cs"/>
        </a:defRPr>
      </a:lvl6pPr>
      <a:lvl7pPr marL="2743634" algn="l" defTabSz="914545" rtl="0" eaLnBrk="1" latinLnBrk="0" hangingPunct="1">
        <a:defRPr sz="1801" kern="1200">
          <a:solidFill>
            <a:schemeClr val="tx1"/>
          </a:solidFill>
          <a:latin typeface="+mn-lt"/>
          <a:ea typeface="+mn-ea"/>
          <a:cs typeface="+mn-cs"/>
        </a:defRPr>
      </a:lvl7pPr>
      <a:lvl8pPr marL="3200906" algn="l" defTabSz="914545" rtl="0" eaLnBrk="1" latinLnBrk="0" hangingPunct="1">
        <a:defRPr sz="1801" kern="1200">
          <a:solidFill>
            <a:schemeClr val="tx1"/>
          </a:solidFill>
          <a:latin typeface="+mn-lt"/>
          <a:ea typeface="+mn-ea"/>
          <a:cs typeface="+mn-cs"/>
        </a:defRPr>
      </a:lvl8pPr>
      <a:lvl9pPr marL="3658179" algn="l" defTabSz="914545"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connectedlearning.accenture.com/learningboard/22725-digital-revolution" TargetMode="External"/><Relationship Id="rId3" Type="http://schemas.openxmlformats.org/officeDocument/2006/relationships/image" Target="../media/image17.png"/><Relationship Id="rId7" Type="http://schemas.openxmlformats.org/officeDocument/2006/relationships/hyperlink" Target="https://connectedlearning.accenture.com/learningboard/24456-cloud-overview" TargetMode="External"/><Relationship Id="rId12" Type="http://schemas.openxmlformats.org/officeDocument/2006/relationships/hyperlink" Target="https://newit.accenture.com/"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connectedlearning.accenture.com/learningboard/devops-introduction" TargetMode="External"/><Relationship Id="rId11" Type="http://schemas.openxmlformats.org/officeDocument/2006/relationships/hyperlink" Target="https://go.accenture.com/talkingtech" TargetMode="External"/><Relationship Id="rId5" Type="http://schemas.openxmlformats.org/officeDocument/2006/relationships/hyperlink" Target="https://connectedlearning.accenture.com/learningboard/22563-agile-delivery" TargetMode="External"/><Relationship Id="rId10" Type="http://schemas.openxmlformats.org/officeDocument/2006/relationships/hyperlink" Target="https://connectedlearning.accenture.com/learningboard/22530-computer-security" TargetMode="External"/><Relationship Id="rId4" Type="http://schemas.openxmlformats.org/officeDocument/2006/relationships/image" Target="../media/image16.png"/><Relationship Id="rId9" Type="http://schemas.openxmlformats.org/officeDocument/2006/relationships/hyperlink" Target="https://connectedlearning.accenture.com/learningboard/introduction-to-design-thinkin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connectedlearning.accenture.com/learningboard/23832-performance-achievement-know-yourself-learning-board"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performance.accenture.com/"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performance.accenture.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package" Target="../embeddings/Microsoft_Excel_Worksheet1.xlsx"/><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newit.accenture.com/"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Guidelines</a:t>
            </a:r>
            <a:endParaRPr lang="en-US" dirty="0"/>
          </a:p>
        </p:txBody>
      </p:sp>
      <p:sp>
        <p:nvSpPr>
          <p:cNvPr id="5" name="Content Placeholder 4"/>
          <p:cNvSpPr>
            <a:spLocks noGrp="1"/>
          </p:cNvSpPr>
          <p:nvPr>
            <p:ph sz="quarter" idx="12"/>
          </p:nvPr>
        </p:nvSpPr>
        <p:spPr>
          <a:xfrm>
            <a:off x="457201" y="1381125"/>
            <a:ext cx="8110024" cy="4824414"/>
          </a:xfrm>
        </p:spPr>
        <p:txBody>
          <a:bodyPr>
            <a:normAutofit/>
          </a:bodyPr>
          <a:lstStyle/>
          <a:p>
            <a:r>
              <a:rPr lang="en-CA" sz="2400" dirty="0" smtClean="0"/>
              <a:t>House Rules:</a:t>
            </a:r>
          </a:p>
          <a:p>
            <a:pPr lvl="1"/>
            <a:r>
              <a:rPr lang="en-CA" sz="2000" dirty="0" smtClean="0"/>
              <a:t>Come in on time</a:t>
            </a:r>
          </a:p>
          <a:p>
            <a:pPr lvl="1"/>
            <a:r>
              <a:rPr lang="en-CA" sz="2000" dirty="0" smtClean="0"/>
              <a:t>Participate in the discussion and activities</a:t>
            </a:r>
          </a:p>
          <a:p>
            <a:pPr lvl="1"/>
            <a:r>
              <a:rPr lang="en-CA" sz="2000" dirty="0" smtClean="0"/>
              <a:t>Complete the code exercises</a:t>
            </a:r>
          </a:p>
          <a:p>
            <a:pPr lvl="1"/>
            <a:r>
              <a:rPr lang="en-CA" sz="2000" dirty="0" smtClean="0"/>
              <a:t>Submit all deliverables</a:t>
            </a:r>
          </a:p>
          <a:p>
            <a:pPr lvl="1"/>
            <a:r>
              <a:rPr lang="en-CA" sz="2000" dirty="0" smtClean="0"/>
              <a:t>Promote CORBIS</a:t>
            </a:r>
          </a:p>
          <a:p>
            <a:pPr lvl="1">
              <a:buNone/>
            </a:pPr>
            <a:endParaRPr lang="en-CA" sz="2000" dirty="0" smtClean="0"/>
          </a:p>
          <a:p>
            <a:pPr lvl="1"/>
            <a:endParaRPr lang="en-CA" sz="2400" dirty="0"/>
          </a:p>
          <a:p>
            <a:pPr marL="231775" lvl="2">
              <a:spcBef>
                <a:spcPts val="1200"/>
              </a:spcBef>
            </a:pPr>
            <a:endParaRPr lang="en-CA" sz="2400" dirty="0">
              <a:solidFill>
                <a:schemeClr val="tx1"/>
              </a:solidFill>
            </a:endParaRPr>
          </a:p>
          <a:p>
            <a:pPr lvl="2"/>
            <a:endParaRPr lang="en-CA" sz="2400" dirty="0" smtClean="0"/>
          </a:p>
        </p:txBody>
      </p:sp>
    </p:spTree>
    <p:extLst>
      <p:ext uri="{BB962C8B-B14F-4D97-AF65-F5344CB8AC3E}">
        <p14:creationId xmlns:p14="http://schemas.microsoft.com/office/powerpoint/2010/main" val="3824828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630069" y="1131227"/>
            <a:ext cx="7886243" cy="994115"/>
          </a:xfrm>
          <a:prstGeom prst="rect">
            <a:avLst/>
          </a:prstGeom>
        </p:spPr>
        <p:txBody>
          <a:bodyPr vert="horz" lIns="68576" tIns="34288" rIns="68576" bIns="3428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754">
              <a:defRPr/>
            </a:pPr>
            <a:endParaRPr lang="en-US" sz="2401" dirty="0">
              <a:solidFill>
                <a:sysClr val="windowText" lastClr="000000"/>
              </a:solidFill>
              <a:latin typeface="Calibri Light" panose="020F0302020204030204"/>
            </a:endParaRPr>
          </a:p>
        </p:txBody>
      </p:sp>
      <p:sp>
        <p:nvSpPr>
          <p:cNvPr id="30" name="Title 1"/>
          <p:cNvSpPr>
            <a:spLocks noGrp="1"/>
          </p:cNvSpPr>
          <p:nvPr>
            <p:ph type="title"/>
          </p:nvPr>
        </p:nvSpPr>
        <p:spPr>
          <a:xfrm>
            <a:off x="469336" y="857401"/>
            <a:ext cx="8459386" cy="821293"/>
          </a:xfrm>
        </p:spPr>
        <p:txBody>
          <a:bodyPr vert="horz" lIns="0" tIns="45709" rIns="0" bIns="0" rtlCol="0" anchor="b" anchorCtr="0">
            <a:noAutofit/>
          </a:bodyPr>
          <a:lstStyle/>
          <a:p>
            <a:r>
              <a:rPr lang="en-US" sz="2401" dirty="0"/>
              <a:t>How to get NEW IT Conversant</a:t>
            </a:r>
          </a:p>
        </p:txBody>
      </p:sp>
      <p:pic>
        <p:nvPicPr>
          <p:cNvPr id="3" name="Picture 2"/>
          <p:cNvPicPr>
            <a:picLocks noChangeAspect="1"/>
          </p:cNvPicPr>
          <p:nvPr/>
        </p:nvPicPr>
        <p:blipFill rotWithShape="1">
          <a:blip r:embed="rId3"/>
          <a:srcRect t="7436" b="9533"/>
          <a:stretch/>
        </p:blipFill>
        <p:spPr>
          <a:xfrm>
            <a:off x="426458" y="4686383"/>
            <a:ext cx="4528559" cy="2123223"/>
          </a:xfrm>
          <a:prstGeom prst="rect">
            <a:avLst/>
          </a:prstGeom>
          <a:ln>
            <a:solidFill>
              <a:schemeClr val="tx1"/>
            </a:solidFill>
          </a:ln>
        </p:spPr>
      </p:pic>
      <p:pic>
        <p:nvPicPr>
          <p:cNvPr id="29" name="Picture 28"/>
          <p:cNvPicPr>
            <a:picLocks noChangeAspect="1"/>
          </p:cNvPicPr>
          <p:nvPr/>
        </p:nvPicPr>
        <p:blipFill>
          <a:blip r:embed="rId4"/>
          <a:stretch>
            <a:fillRect/>
          </a:stretch>
        </p:blipFill>
        <p:spPr>
          <a:xfrm>
            <a:off x="5073744" y="863578"/>
            <a:ext cx="4069992" cy="1976677"/>
          </a:xfrm>
          <a:prstGeom prst="rect">
            <a:avLst/>
          </a:prstGeom>
          <a:ln>
            <a:solidFill>
              <a:schemeClr val="tx1"/>
            </a:solidFill>
          </a:ln>
        </p:spPr>
      </p:pic>
      <p:sp>
        <p:nvSpPr>
          <p:cNvPr id="4" name="Rectangle 3"/>
          <p:cNvSpPr/>
          <p:nvPr/>
        </p:nvSpPr>
        <p:spPr>
          <a:xfrm>
            <a:off x="5069891" y="3016136"/>
            <a:ext cx="4073845" cy="2918073"/>
          </a:xfrm>
          <a:prstGeom prst="rect">
            <a:avLst/>
          </a:prstGeom>
        </p:spPr>
        <p:txBody>
          <a:bodyPr wrap="square">
            <a:spAutoFit/>
          </a:bodyPr>
          <a:lstStyle/>
          <a:p>
            <a:pPr fontAlgn="base">
              <a:spcBef>
                <a:spcPct val="0"/>
              </a:spcBef>
              <a:spcAft>
                <a:spcPct val="0"/>
              </a:spcAft>
            </a:pP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Non Executives - CLs 13-8:</a:t>
            </a:r>
          </a:p>
          <a:p>
            <a:pPr fontAlgn="base">
              <a:spcBef>
                <a:spcPct val="0"/>
              </a:spcBef>
              <a:spcAft>
                <a:spcPct val="0"/>
              </a:spcAft>
            </a:pP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Complete </a:t>
            </a:r>
            <a:r>
              <a:rPr lang="en-US" u="sng" dirty="0">
                <a:solidFill>
                  <a:srgbClr val="000000"/>
                </a:solidFill>
                <a:latin typeface="Calibri" panose="020F0502020204030204" pitchFamily="34" charset="0"/>
                <a:ea typeface="Calibri" panose="020F0502020204030204" pitchFamily="34" charset="0"/>
                <a:cs typeface="Times New Roman" panose="02020603050405020304" pitchFamily="18" charset="0"/>
              </a:rPr>
              <a:t>9 learning boards</a:t>
            </a: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 6 pre-defined + 3 your choice</a:t>
            </a:r>
            <a:endParaRPr lang="en-US" sz="15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600035" lvl="1" indent="-257158" fontAlgn="base">
              <a:spcBef>
                <a:spcPct val="0"/>
              </a:spcBef>
              <a:spcAft>
                <a:spcPct val="0"/>
              </a:spcAft>
              <a:buFont typeface="+mj-lt"/>
              <a:buAutoNum type="arabicPeriod"/>
            </a:pP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5"/>
              </a:rPr>
              <a:t>Agile </a:t>
            </a:r>
            <a:endParaRPr lang="en-US" sz="15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600035" lvl="1" indent="-257158" fontAlgn="base">
              <a:spcBef>
                <a:spcPts val="150"/>
              </a:spcBef>
              <a:spcAft>
                <a:spcPts val="150"/>
              </a:spcAft>
              <a:buFont typeface="+mj-lt"/>
              <a:buAutoNum type="arabicPeriod"/>
            </a:pP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6"/>
              </a:rPr>
              <a:t>DevOps</a:t>
            </a: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  </a:t>
            </a:r>
            <a:endParaRPr lang="en-US" sz="15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600035" lvl="1" indent="-257158" fontAlgn="base">
              <a:spcBef>
                <a:spcPct val="0"/>
              </a:spcBef>
              <a:spcAft>
                <a:spcPct val="0"/>
              </a:spcAft>
              <a:buFont typeface="+mj-lt"/>
              <a:buAutoNum type="arabicPeriod"/>
            </a:pP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7"/>
              </a:rPr>
              <a:t>Cloud Overview</a:t>
            </a: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  </a:t>
            </a:r>
            <a:endParaRPr lang="en-US" sz="15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600035" lvl="1" indent="-257158" fontAlgn="base">
              <a:spcBef>
                <a:spcPts val="150"/>
              </a:spcBef>
              <a:spcAft>
                <a:spcPts val="150"/>
              </a:spcAft>
              <a:buFont typeface="+mj-lt"/>
              <a:buAutoNum type="arabicPeriod"/>
            </a:pP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8"/>
              </a:rPr>
              <a:t>Digital </a:t>
            </a:r>
            <a:endPar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endParaRPr>
          </a:p>
          <a:p>
            <a:pPr marL="600035" lvl="1" indent="-257158" fontAlgn="base">
              <a:spcBef>
                <a:spcPts val="150"/>
              </a:spcBef>
              <a:spcAft>
                <a:spcPts val="150"/>
              </a:spcAft>
              <a:buFont typeface="+mj-lt"/>
              <a:buAutoNum type="arabicPeriod"/>
            </a:pP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9"/>
              </a:rPr>
              <a:t>Design Thinking </a:t>
            </a:r>
            <a:endPar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endParaRPr>
          </a:p>
          <a:p>
            <a:pPr marL="600035" lvl="1" indent="-257158" fontAlgn="base">
              <a:spcBef>
                <a:spcPts val="150"/>
              </a:spcBef>
              <a:spcAft>
                <a:spcPts val="150"/>
              </a:spcAft>
              <a:buFont typeface="+mj-lt"/>
              <a:buAutoNum type="arabicPeriod"/>
            </a:pP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10"/>
              </a:rPr>
              <a:t>Security Overview</a:t>
            </a: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 </a:t>
            </a:r>
          </a:p>
          <a:p>
            <a:pPr marL="600035" lvl="1" indent="-257158" fontAlgn="base">
              <a:spcBef>
                <a:spcPts val="150"/>
              </a:spcBef>
              <a:spcAft>
                <a:spcPts val="150"/>
              </a:spcAft>
              <a:buFont typeface="+mj-lt"/>
              <a:buAutoNum type="arabicPeriod"/>
            </a:pP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Your choice #1</a:t>
            </a:r>
          </a:p>
          <a:p>
            <a:pPr marL="600035" lvl="1" indent="-257158" fontAlgn="base">
              <a:spcBef>
                <a:spcPts val="150"/>
              </a:spcBef>
              <a:spcAft>
                <a:spcPts val="150"/>
              </a:spcAft>
              <a:buFont typeface="+mj-lt"/>
              <a:buAutoNum type="arabicPeriod"/>
            </a:pP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Your choice #2</a:t>
            </a:r>
          </a:p>
          <a:p>
            <a:pPr marL="600035" lvl="1" indent="-257158" fontAlgn="base">
              <a:spcBef>
                <a:spcPts val="150"/>
              </a:spcBef>
              <a:spcAft>
                <a:spcPts val="150"/>
              </a:spcAft>
              <a:buFont typeface="+mj-lt"/>
              <a:buAutoNum type="arabicPeriod"/>
            </a:pPr>
            <a:r>
              <a:rPr lang="en-US" sz="12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Your choice #3</a:t>
            </a:r>
          </a:p>
        </p:txBody>
      </p:sp>
      <p:sp>
        <p:nvSpPr>
          <p:cNvPr id="35" name="Rectangle 34"/>
          <p:cNvSpPr/>
          <p:nvPr/>
        </p:nvSpPr>
        <p:spPr>
          <a:xfrm>
            <a:off x="273481" y="2090021"/>
            <a:ext cx="4266749" cy="2584725"/>
          </a:xfrm>
          <a:prstGeom prst="rect">
            <a:avLst/>
          </a:prstGeom>
        </p:spPr>
        <p:txBody>
          <a:bodyPr wrap="square">
            <a:spAutoFit/>
          </a:bodyPr>
          <a:lstStyle/>
          <a:p>
            <a:pPr fontAlgn="base">
              <a:spcBef>
                <a:spcPct val="0"/>
              </a:spcBef>
              <a:spcAft>
                <a:spcPct val="0"/>
              </a:spcAft>
            </a:pP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Executives - CLs7-1</a:t>
            </a:r>
            <a:r>
              <a:rPr lang="en-US" dirty="0">
                <a:solidFill>
                  <a:srgbClr val="000000"/>
                </a:solidFill>
                <a:cs typeface="Arial" charset="0"/>
              </a:rPr>
              <a:t> </a:t>
            </a:r>
          </a:p>
          <a:p>
            <a:pPr marL="214298" indent="-214298" fontAlgn="base">
              <a:spcBef>
                <a:spcPct val="0"/>
              </a:spcBef>
              <a:spcAft>
                <a:spcPct val="0"/>
              </a:spcAft>
              <a:buFont typeface="Arial" panose="020B0604020202020204" pitchFamily="34" charset="0"/>
              <a:buChar char="•"/>
            </a:pPr>
            <a:r>
              <a:rPr lang="en-US" dirty="0">
                <a:solidFill>
                  <a:srgbClr val="000000"/>
                </a:solidFill>
                <a:cs typeface="Arial" charset="0"/>
              </a:rPr>
              <a:t>Complete the </a:t>
            </a:r>
            <a:r>
              <a:rPr lang="en-US" u="sng" dirty="0">
                <a:solidFill>
                  <a:srgbClr val="000000"/>
                </a:solidFill>
                <a:cs typeface="Arial" charset="0"/>
                <a:hlinkClick r:id="rId11"/>
              </a:rPr>
              <a:t>Talking Tech Learning Series</a:t>
            </a:r>
            <a:r>
              <a:rPr lang="en-US" dirty="0">
                <a:solidFill>
                  <a:srgbClr val="000000"/>
                </a:solidFill>
                <a:cs typeface="Arial" charset="0"/>
              </a:rPr>
              <a:t>. </a:t>
            </a:r>
          </a:p>
          <a:p>
            <a:pPr marL="214298" indent="-214298" fontAlgn="base">
              <a:spcBef>
                <a:spcPct val="0"/>
              </a:spcBef>
              <a:spcAft>
                <a:spcPct val="0"/>
              </a:spcAft>
              <a:buFont typeface="Arial" panose="020B0604020202020204" pitchFamily="34" charset="0"/>
              <a:buChar char="•"/>
            </a:pPr>
            <a:r>
              <a:rPr lang="en-US" dirty="0">
                <a:solidFill>
                  <a:srgbClr val="000000"/>
                </a:solidFill>
                <a:cs typeface="Arial" charset="0"/>
              </a:rPr>
              <a:t>9 Talking Tech boards to be considered NEW IT Conversant; however, all 12 Talking Tech boards will be expected of our executives. </a:t>
            </a:r>
          </a:p>
          <a:p>
            <a:pPr marL="214298" indent="-214298" fontAlgn="base">
              <a:spcBef>
                <a:spcPct val="0"/>
              </a:spcBef>
              <a:spcAft>
                <a:spcPct val="0"/>
              </a:spcAft>
              <a:buFont typeface="Arial" panose="020B0604020202020204" pitchFamily="34" charset="0"/>
              <a:buChar char="•"/>
            </a:pPr>
            <a:r>
              <a:rPr lang="en-US" dirty="0">
                <a:solidFill>
                  <a:srgbClr val="000000"/>
                </a:solidFill>
                <a:cs typeface="Arial" charset="0"/>
              </a:rPr>
              <a:t>Currently 8 boards available, 1 more available by mid May, last 3 in Q4.</a:t>
            </a:r>
          </a:p>
        </p:txBody>
      </p:sp>
      <p:sp>
        <p:nvSpPr>
          <p:cNvPr id="6" name="Rectangle 5"/>
          <p:cNvSpPr/>
          <p:nvPr/>
        </p:nvSpPr>
        <p:spPr>
          <a:xfrm>
            <a:off x="2646827" y="5009890"/>
            <a:ext cx="1893402" cy="9428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38" name="Rectangle 37"/>
          <p:cNvSpPr/>
          <p:nvPr/>
        </p:nvSpPr>
        <p:spPr>
          <a:xfrm>
            <a:off x="758978" y="5941296"/>
            <a:ext cx="875654" cy="8367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43" name="Rectangle 42"/>
          <p:cNvSpPr/>
          <p:nvPr/>
        </p:nvSpPr>
        <p:spPr>
          <a:xfrm>
            <a:off x="7254314" y="1269503"/>
            <a:ext cx="1618587" cy="8367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1" name="Text Placeholder 1"/>
          <p:cNvSpPr txBox="1">
            <a:spLocks/>
          </p:cNvSpPr>
          <p:nvPr/>
        </p:nvSpPr>
        <p:spPr>
          <a:xfrm>
            <a:off x="426457" y="1729356"/>
            <a:ext cx="8205331" cy="297099"/>
          </a:xfrm>
          <a:prstGeom prst="rect">
            <a:avLst/>
          </a:prstGeom>
        </p:spPr>
        <p:txBody>
          <a:bodyPr/>
          <a:lstStyle>
            <a:lvl1pPr marL="182563" indent="-182563"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263" indent="-266700"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475" indent="-176213"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525" indent="-273050"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738" indent="-176213"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en-US" sz="1801" dirty="0">
                <a:solidFill>
                  <a:srgbClr val="000000"/>
                </a:solidFill>
                <a:hlinkClick r:id="rId12"/>
              </a:rPr>
              <a:t>https://newit.accenture.com</a:t>
            </a:r>
            <a:r>
              <a:rPr lang="en-US" sz="1801" dirty="0">
                <a:solidFill>
                  <a:srgbClr val="000000"/>
                </a:solidFill>
              </a:rPr>
              <a:t> </a:t>
            </a:r>
          </a:p>
        </p:txBody>
      </p:sp>
    </p:spTree>
    <p:extLst>
      <p:ext uri="{BB962C8B-B14F-4D97-AF65-F5344CB8AC3E}">
        <p14:creationId xmlns:p14="http://schemas.microsoft.com/office/powerpoint/2010/main" val="4283208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574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313946"/>
            <a:ext cx="9143999" cy="5373237"/>
          </a:xfrm>
          <a:prstGeom prst="rect">
            <a:avLst/>
          </a:prstGeom>
        </p:spPr>
      </p:pic>
      <p:sp>
        <p:nvSpPr>
          <p:cNvPr id="7" name="Title 1"/>
          <p:cNvSpPr>
            <a:spLocks noGrp="1"/>
          </p:cNvSpPr>
          <p:nvPr>
            <p:ph type="title"/>
          </p:nvPr>
        </p:nvSpPr>
        <p:spPr>
          <a:xfrm>
            <a:off x="348992" y="123705"/>
            <a:ext cx="8446020" cy="1002979"/>
          </a:xfrm>
        </p:spPr>
        <p:txBody>
          <a:bodyPr>
            <a:normAutofit fontScale="90000"/>
          </a:bodyPr>
          <a:lstStyle/>
          <a:p>
            <a:r>
              <a:rPr lang="en-US" b="1" dirty="0" smtClean="0">
                <a:solidFill>
                  <a:srgbClr val="FFC000"/>
                </a:solidFill>
                <a:latin typeface="Arial" panose="020B0604020202020204" pitchFamily="34" charset="0"/>
                <a:cs typeface="Arial" panose="020B0604020202020204" pitchFamily="34" charset="0"/>
              </a:rPr>
              <a:t>Performance Achievement Overview</a:t>
            </a:r>
            <a:endParaRPr lang="en-US" b="1"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5687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1"/>
            <a:ext cx="9144000" cy="686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7671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4800600" y="1395044"/>
            <a:ext cx="4256314" cy="508530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5795814" y="2021041"/>
            <a:ext cx="2373085" cy="646331"/>
          </a:xfrm>
          <a:prstGeom prst="rect">
            <a:avLst/>
          </a:prstGeom>
          <a:noFill/>
        </p:spPr>
        <p:txBody>
          <a:bodyPr wrap="square" rtlCol="0">
            <a:spAutoFit/>
          </a:bodyPr>
          <a:lstStyle/>
          <a:p>
            <a:pPr algn="ctr"/>
            <a:r>
              <a:rPr lang="en-US" dirty="0" smtClean="0"/>
              <a:t>When I mark a priority complete</a:t>
            </a:r>
            <a:endParaRPr lang="en-US" dirty="0"/>
          </a:p>
        </p:txBody>
      </p:sp>
      <p:sp>
        <p:nvSpPr>
          <p:cNvPr id="8" name="TextBox 7"/>
          <p:cNvSpPr txBox="1"/>
          <p:nvPr/>
        </p:nvSpPr>
        <p:spPr>
          <a:xfrm>
            <a:off x="5174070" y="3049382"/>
            <a:ext cx="3733802" cy="1446550"/>
          </a:xfrm>
          <a:prstGeom prst="rect">
            <a:avLst/>
          </a:prstGeom>
          <a:noFill/>
        </p:spPr>
        <p:txBody>
          <a:bodyPr wrap="square" rtlCol="0">
            <a:spAutoFit/>
          </a:bodyPr>
          <a:lstStyle/>
          <a:p>
            <a:r>
              <a:rPr lang="en-US" dirty="0" smtClean="0"/>
              <a:t>I reflect how I did</a:t>
            </a:r>
          </a:p>
          <a:p>
            <a:pPr marL="174625" indent="-174625">
              <a:buFont typeface="Arial" panose="020B0604020202020204" pitchFamily="34" charset="0"/>
              <a:buChar char="•"/>
            </a:pPr>
            <a:r>
              <a:rPr lang="en-US" sz="1400" dirty="0" smtClean="0"/>
              <a:t>What I’m most proud of</a:t>
            </a:r>
          </a:p>
          <a:p>
            <a:pPr marL="174625" indent="-174625">
              <a:buFont typeface="Arial" panose="020B0604020202020204" pitchFamily="34" charset="0"/>
              <a:buChar char="•"/>
            </a:pPr>
            <a:r>
              <a:rPr lang="en-US" sz="1400" dirty="0" smtClean="0"/>
              <a:t>What I’ll take away from the experience</a:t>
            </a:r>
          </a:p>
          <a:p>
            <a:pPr marL="174625" indent="-174625">
              <a:buFont typeface="Arial" panose="020B0604020202020204" pitchFamily="34" charset="0"/>
              <a:buChar char="•"/>
            </a:pPr>
            <a:r>
              <a:rPr lang="en-US" sz="1400" dirty="0" smtClean="0"/>
              <a:t>Actions I’ll take to improve or grow further</a:t>
            </a:r>
          </a:p>
          <a:p>
            <a:pPr marL="174625" indent="-174625">
              <a:buFont typeface="Arial" panose="020B0604020202020204" pitchFamily="34" charset="0"/>
              <a:buChar char="•"/>
            </a:pPr>
            <a:r>
              <a:rPr lang="en-US" sz="1400" dirty="0" smtClean="0"/>
              <a:t>People who had a significant impact in helping me achieve my priority</a:t>
            </a:r>
            <a:endParaRPr lang="en-US" sz="1400" dirty="0"/>
          </a:p>
        </p:txBody>
      </p:sp>
      <p:sp>
        <p:nvSpPr>
          <p:cNvPr id="11" name="TextBox 10"/>
          <p:cNvSpPr txBox="1"/>
          <p:nvPr/>
        </p:nvSpPr>
        <p:spPr>
          <a:xfrm>
            <a:off x="5926759" y="982991"/>
            <a:ext cx="1845642" cy="830997"/>
          </a:xfrm>
          <a:prstGeom prst="rect">
            <a:avLst/>
          </a:prstGeom>
          <a:solidFill>
            <a:schemeClr val="bg1"/>
          </a:solidFill>
        </p:spPr>
        <p:txBody>
          <a:bodyPr wrap="square" rtlCol="0">
            <a:spAutoFit/>
          </a:bodyPr>
          <a:lstStyle/>
          <a:p>
            <a:pPr algn="ctr"/>
            <a:r>
              <a:rPr lang="en-US" b="1" dirty="0" smtClean="0"/>
              <a:t>Ongoing Conversations</a:t>
            </a:r>
          </a:p>
          <a:p>
            <a:pPr algn="ctr"/>
            <a:r>
              <a:rPr lang="en-US" sz="1200" dirty="0" smtClean="0"/>
              <a:t>(supported by a tool)</a:t>
            </a:r>
            <a:endParaRPr lang="en-US" sz="1200" dirty="0"/>
          </a:p>
        </p:txBody>
      </p:sp>
      <p:grpSp>
        <p:nvGrpSpPr>
          <p:cNvPr id="17" name="Group 16"/>
          <p:cNvGrpSpPr/>
          <p:nvPr/>
        </p:nvGrpSpPr>
        <p:grpSpPr>
          <a:xfrm>
            <a:off x="-1023262" y="1395768"/>
            <a:ext cx="6912428" cy="4732889"/>
            <a:chOff x="-783770" y="1395768"/>
            <a:chExt cx="6912428" cy="4732889"/>
          </a:xfrm>
        </p:grpSpPr>
        <p:graphicFrame>
          <p:nvGraphicFramePr>
            <p:cNvPr id="10" name="Diagram 9"/>
            <p:cNvGraphicFramePr/>
            <p:nvPr>
              <p:extLst/>
            </p:nvPr>
          </p:nvGraphicFramePr>
          <p:xfrm>
            <a:off x="-783770" y="1395768"/>
            <a:ext cx="6912428" cy="47328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p:cNvSpPr txBox="1"/>
            <p:nvPr/>
          </p:nvSpPr>
          <p:spPr>
            <a:xfrm>
              <a:off x="1926782" y="2623450"/>
              <a:ext cx="1491339" cy="954107"/>
            </a:xfrm>
            <a:prstGeom prst="rect">
              <a:avLst/>
            </a:prstGeom>
            <a:noFill/>
          </p:spPr>
          <p:txBody>
            <a:bodyPr wrap="square" rtlCol="0">
              <a:spAutoFit/>
            </a:bodyPr>
            <a:lstStyle/>
            <a:p>
              <a:pPr lvl="0" algn="ctr"/>
              <a:r>
                <a:rPr lang="en-US" sz="1400" dirty="0">
                  <a:solidFill>
                    <a:schemeClr val="bg1"/>
                  </a:solidFill>
                </a:rPr>
                <a:t>Used to focus you on the right things for the greatest impact</a:t>
              </a:r>
            </a:p>
          </p:txBody>
        </p:sp>
        <p:sp>
          <p:nvSpPr>
            <p:cNvPr id="18" name="TextBox 17"/>
            <p:cNvSpPr txBox="1"/>
            <p:nvPr/>
          </p:nvSpPr>
          <p:spPr>
            <a:xfrm>
              <a:off x="707574" y="5061857"/>
              <a:ext cx="1534887" cy="954107"/>
            </a:xfrm>
            <a:prstGeom prst="rect">
              <a:avLst/>
            </a:prstGeom>
            <a:noFill/>
          </p:spPr>
          <p:txBody>
            <a:bodyPr wrap="square" rtlCol="0">
              <a:spAutoFit/>
            </a:bodyPr>
            <a:lstStyle/>
            <a:p>
              <a:pPr lvl="0" algn="ctr"/>
              <a:r>
                <a:rPr lang="en-US" sz="1400" dirty="0">
                  <a:solidFill>
                    <a:schemeClr val="bg1"/>
                  </a:solidFill>
                </a:rPr>
                <a:t>Used to highlight how you will make your talent actions happen</a:t>
              </a:r>
            </a:p>
          </p:txBody>
        </p:sp>
        <p:sp>
          <p:nvSpPr>
            <p:cNvPr id="19" name="TextBox 18"/>
            <p:cNvSpPr txBox="1"/>
            <p:nvPr/>
          </p:nvSpPr>
          <p:spPr>
            <a:xfrm>
              <a:off x="2819076" y="5193271"/>
              <a:ext cx="2111828" cy="738664"/>
            </a:xfrm>
            <a:prstGeom prst="rect">
              <a:avLst/>
            </a:prstGeom>
            <a:noFill/>
          </p:spPr>
          <p:txBody>
            <a:bodyPr wrap="square" rtlCol="0">
              <a:spAutoFit/>
            </a:bodyPr>
            <a:lstStyle/>
            <a:p>
              <a:pPr lvl="0" algn="ctr"/>
              <a:r>
                <a:rPr lang="en-US" sz="1400" dirty="0">
                  <a:solidFill>
                    <a:schemeClr val="bg1"/>
                  </a:solidFill>
                </a:rPr>
                <a:t>Used to drive performance </a:t>
              </a:r>
              <a:r>
                <a:rPr lang="en-US" sz="1400" dirty="0" smtClean="0">
                  <a:solidFill>
                    <a:schemeClr val="bg1"/>
                  </a:solidFill>
                </a:rPr>
                <a:t>conversations</a:t>
              </a:r>
              <a:endParaRPr lang="en-US" sz="1400" dirty="0">
                <a:solidFill>
                  <a:schemeClr val="bg1"/>
                </a:solidFill>
              </a:endParaRPr>
            </a:p>
          </p:txBody>
        </p:sp>
        <p:sp>
          <p:nvSpPr>
            <p:cNvPr id="20" name="TextBox 19"/>
            <p:cNvSpPr txBox="1"/>
            <p:nvPr/>
          </p:nvSpPr>
          <p:spPr>
            <a:xfrm>
              <a:off x="1632856" y="4222872"/>
              <a:ext cx="2111828" cy="400110"/>
            </a:xfrm>
            <a:prstGeom prst="rect">
              <a:avLst/>
            </a:prstGeom>
            <a:noFill/>
          </p:spPr>
          <p:txBody>
            <a:bodyPr wrap="square" rtlCol="0">
              <a:spAutoFit/>
            </a:bodyPr>
            <a:lstStyle/>
            <a:p>
              <a:pPr lvl="0" algn="ctr"/>
              <a:r>
                <a:rPr lang="en-US" sz="2000" b="1" dirty="0" smtClean="0">
                  <a:solidFill>
                    <a:schemeClr val="bg1"/>
                  </a:solidFill>
                </a:rPr>
                <a:t>Priorities</a:t>
              </a:r>
              <a:endParaRPr lang="en-US" sz="2000" b="1" dirty="0">
                <a:solidFill>
                  <a:schemeClr val="bg1"/>
                </a:solidFill>
              </a:endParaRPr>
            </a:p>
          </p:txBody>
        </p:sp>
      </p:grpSp>
      <p:sp>
        <p:nvSpPr>
          <p:cNvPr id="21" name="TextBox 20"/>
          <p:cNvSpPr txBox="1"/>
          <p:nvPr/>
        </p:nvSpPr>
        <p:spPr>
          <a:xfrm>
            <a:off x="5452909" y="4879784"/>
            <a:ext cx="3973288" cy="1015663"/>
          </a:xfrm>
          <a:prstGeom prst="rect">
            <a:avLst/>
          </a:prstGeom>
          <a:noFill/>
        </p:spPr>
        <p:txBody>
          <a:bodyPr wrap="square" rtlCol="0">
            <a:spAutoFit/>
          </a:bodyPr>
          <a:lstStyle/>
          <a:p>
            <a:r>
              <a:rPr lang="en-US" dirty="0" smtClean="0"/>
              <a:t>My reviewer comments on</a:t>
            </a:r>
          </a:p>
          <a:p>
            <a:pPr marL="174625" indent="-174625">
              <a:buFont typeface="Arial" panose="020B0604020202020204" pitchFamily="34" charset="0"/>
              <a:buChar char="•"/>
            </a:pPr>
            <a:r>
              <a:rPr lang="en-US" sz="1400" dirty="0" smtClean="0"/>
              <a:t>The impact I made</a:t>
            </a:r>
          </a:p>
          <a:p>
            <a:pPr marL="174625" indent="-174625">
              <a:buFont typeface="Arial" panose="020B0604020202020204" pitchFamily="34" charset="0"/>
              <a:buChar char="•"/>
            </a:pPr>
            <a:r>
              <a:rPr lang="en-US" sz="1400" dirty="0" smtClean="0"/>
              <a:t>How I used my skills and strengths</a:t>
            </a:r>
          </a:p>
          <a:p>
            <a:pPr marL="174625" indent="-174625">
              <a:buFont typeface="Arial" panose="020B0604020202020204" pitchFamily="34" charset="0"/>
              <a:buChar char="•"/>
            </a:pPr>
            <a:r>
              <a:rPr lang="en-US" sz="1400" dirty="0" smtClean="0"/>
              <a:t>What I can do to continue to grow</a:t>
            </a:r>
            <a:endParaRPr lang="en-US" sz="1400" dirty="0"/>
          </a:p>
        </p:txBody>
      </p:sp>
      <p:sp>
        <p:nvSpPr>
          <p:cNvPr id="22" name="Isosceles Triangle 21"/>
          <p:cNvSpPr/>
          <p:nvPr/>
        </p:nvSpPr>
        <p:spPr>
          <a:xfrm flipV="1">
            <a:off x="6500663" y="2764961"/>
            <a:ext cx="963387" cy="164398"/>
          </a:xfrm>
          <a:prstGeom prst="triangl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flipV="1">
            <a:off x="6500663" y="4668834"/>
            <a:ext cx="963387" cy="164398"/>
          </a:xfrm>
          <a:prstGeom prst="triangl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p:cNvSpPr txBox="1">
            <a:spLocks/>
          </p:cNvSpPr>
          <p:nvPr/>
        </p:nvSpPr>
        <p:spPr>
          <a:xfrm>
            <a:off x="501392" y="276105"/>
            <a:ext cx="8446020" cy="1002979"/>
          </a:xfrm>
          <a:prstGeom prst="rect">
            <a:avLst/>
          </a:prstGeom>
        </p:spPr>
        <p:txBody>
          <a:bodyPr vert="horz" lIns="0" tIns="45720" rIns="0" bIns="0" rtlCol="0" anchor="b" anchorCtr="0">
            <a:noAutofit/>
          </a:bodyPr>
          <a:lstStyle>
            <a:lvl1pPr algn="l" rtl="0" eaLnBrk="1" fontAlgn="base" hangingPunct="1">
              <a:lnSpc>
                <a:spcPct val="100000"/>
              </a:lnSpc>
              <a:spcBef>
                <a:spcPct val="0"/>
              </a:spcBef>
              <a:spcAft>
                <a:spcPct val="0"/>
              </a:spcAft>
              <a:buFont typeface="Arial" charset="0"/>
              <a:defRPr lang="en-AU" sz="2800" b="1" kern="1200" spc="0" baseline="0">
                <a:solidFill>
                  <a:srgbClr val="000000"/>
                </a:solidFill>
                <a:latin typeface="+mj-lt"/>
                <a:ea typeface="Arial" pitchFamily="-105" charset="-52"/>
                <a:cs typeface="Arial" pitchFamily="34" charset="0"/>
              </a:defRPr>
            </a:lvl1pPr>
            <a:lvl2pPr algn="l" rtl="0" eaLnBrk="1" fontAlgn="base" hangingPunct="1">
              <a:lnSpc>
                <a:spcPts val="1951"/>
              </a:lnSpc>
              <a:spcBef>
                <a:spcPct val="0"/>
              </a:spcBef>
              <a:spcAft>
                <a:spcPct val="0"/>
              </a:spcAft>
              <a:buFont typeface="Arial" charset="0"/>
              <a:defRPr sz="1801">
                <a:solidFill>
                  <a:schemeClr val="tx1"/>
                </a:solidFill>
                <a:latin typeface="Arial" pitchFamily="-105" charset="-52"/>
                <a:ea typeface="Arial" pitchFamily="-105" charset="-52"/>
                <a:cs typeface="Arial" pitchFamily="-105" charset="-52"/>
              </a:defRPr>
            </a:lvl2pPr>
            <a:lvl3pPr algn="l" rtl="0" eaLnBrk="1" fontAlgn="base" hangingPunct="1">
              <a:lnSpc>
                <a:spcPts val="1951"/>
              </a:lnSpc>
              <a:spcBef>
                <a:spcPct val="0"/>
              </a:spcBef>
              <a:spcAft>
                <a:spcPct val="0"/>
              </a:spcAft>
              <a:buFont typeface="Arial" charset="0"/>
              <a:defRPr sz="1801">
                <a:solidFill>
                  <a:schemeClr val="tx1"/>
                </a:solidFill>
                <a:latin typeface="Arial" pitchFamily="-105" charset="-52"/>
                <a:ea typeface="Arial" pitchFamily="-105" charset="-52"/>
                <a:cs typeface="Arial" pitchFamily="-105" charset="-52"/>
              </a:defRPr>
            </a:lvl3pPr>
            <a:lvl4pPr algn="l" rtl="0" eaLnBrk="1" fontAlgn="base" hangingPunct="1">
              <a:lnSpc>
                <a:spcPts val="1951"/>
              </a:lnSpc>
              <a:spcBef>
                <a:spcPct val="0"/>
              </a:spcBef>
              <a:spcAft>
                <a:spcPct val="0"/>
              </a:spcAft>
              <a:buFont typeface="Arial" charset="0"/>
              <a:defRPr sz="1801">
                <a:solidFill>
                  <a:schemeClr val="tx1"/>
                </a:solidFill>
                <a:latin typeface="Arial" pitchFamily="-105" charset="-52"/>
                <a:ea typeface="Arial" pitchFamily="-105" charset="-52"/>
                <a:cs typeface="Arial" pitchFamily="-105" charset="-52"/>
              </a:defRPr>
            </a:lvl4pPr>
            <a:lvl5pPr algn="l" rtl="0" eaLnBrk="1" fontAlgn="base" hangingPunct="1">
              <a:lnSpc>
                <a:spcPts val="1951"/>
              </a:lnSpc>
              <a:spcBef>
                <a:spcPct val="0"/>
              </a:spcBef>
              <a:spcAft>
                <a:spcPct val="0"/>
              </a:spcAft>
              <a:buFont typeface="Arial" charset="0"/>
              <a:defRPr sz="1801">
                <a:solidFill>
                  <a:schemeClr val="tx1"/>
                </a:solidFill>
                <a:latin typeface="Arial" pitchFamily="-105" charset="-52"/>
                <a:ea typeface="Arial" pitchFamily="-105" charset="-52"/>
                <a:cs typeface="Arial" pitchFamily="-105" charset="-52"/>
              </a:defRPr>
            </a:lvl5pPr>
            <a:lvl6pPr marL="343037" algn="l" rtl="0" eaLnBrk="1" fontAlgn="base" hangingPunct="1">
              <a:spcBef>
                <a:spcPct val="0"/>
              </a:spcBef>
              <a:spcAft>
                <a:spcPct val="0"/>
              </a:spcAft>
              <a:buFont typeface="Arial" pitchFamily="-105" charset="-52"/>
              <a:defRPr sz="1951">
                <a:solidFill>
                  <a:schemeClr val="tx1"/>
                </a:solidFill>
                <a:latin typeface="Arial" pitchFamily="-105" charset="-52"/>
                <a:ea typeface="Arial" pitchFamily="-105" charset="-52"/>
                <a:cs typeface="Arial" pitchFamily="-105" charset="-52"/>
              </a:defRPr>
            </a:lvl6pPr>
            <a:lvl7pPr marL="686074" algn="l" rtl="0" eaLnBrk="1" fontAlgn="base" hangingPunct="1">
              <a:spcBef>
                <a:spcPct val="0"/>
              </a:spcBef>
              <a:spcAft>
                <a:spcPct val="0"/>
              </a:spcAft>
              <a:buFont typeface="Arial" pitchFamily="-105" charset="-52"/>
              <a:defRPr sz="1951">
                <a:solidFill>
                  <a:schemeClr val="tx1"/>
                </a:solidFill>
                <a:latin typeface="Arial" pitchFamily="-105" charset="-52"/>
                <a:ea typeface="Arial" pitchFamily="-105" charset="-52"/>
                <a:cs typeface="Arial" pitchFamily="-105" charset="-52"/>
              </a:defRPr>
            </a:lvl7pPr>
            <a:lvl8pPr marL="1029111" algn="l" rtl="0" eaLnBrk="1" fontAlgn="base" hangingPunct="1">
              <a:spcBef>
                <a:spcPct val="0"/>
              </a:spcBef>
              <a:spcAft>
                <a:spcPct val="0"/>
              </a:spcAft>
              <a:buFont typeface="Arial" pitchFamily="-105" charset="-52"/>
              <a:defRPr sz="1951">
                <a:solidFill>
                  <a:schemeClr val="tx1"/>
                </a:solidFill>
                <a:latin typeface="Arial" pitchFamily="-105" charset="-52"/>
                <a:ea typeface="Arial" pitchFamily="-105" charset="-52"/>
                <a:cs typeface="Arial" pitchFamily="-105" charset="-52"/>
              </a:defRPr>
            </a:lvl8pPr>
            <a:lvl9pPr marL="1372149" algn="l" rtl="0" eaLnBrk="1" fontAlgn="base" hangingPunct="1">
              <a:spcBef>
                <a:spcPct val="0"/>
              </a:spcBef>
              <a:spcAft>
                <a:spcPct val="0"/>
              </a:spcAft>
              <a:buFont typeface="Arial" pitchFamily="-105" charset="-52"/>
              <a:defRPr sz="1951">
                <a:solidFill>
                  <a:schemeClr val="tx1"/>
                </a:solidFill>
                <a:latin typeface="Arial" pitchFamily="-105" charset="-52"/>
                <a:ea typeface="Arial" pitchFamily="-105" charset="-52"/>
                <a:cs typeface="Arial" pitchFamily="-105" charset="-52"/>
              </a:defRPr>
            </a:lvl9pPr>
          </a:lstStyle>
          <a:p>
            <a:r>
              <a:rPr lang="en-US" sz="3200" dirty="0" smtClean="0">
                <a:solidFill>
                  <a:srgbClr val="FFC000"/>
                </a:solidFill>
                <a:latin typeface="Arial" panose="020B0604020202020204" pitchFamily="34" charset="0"/>
              </a:rPr>
              <a:t>PRIORITIES</a:t>
            </a:r>
          </a:p>
          <a:p>
            <a:r>
              <a:rPr lang="en-US" b="0" dirty="0" smtClean="0">
                <a:solidFill>
                  <a:srgbClr val="FFC000"/>
                </a:solidFill>
                <a:latin typeface="Arial" panose="020B0604020202020204" pitchFamily="34" charset="0"/>
              </a:rPr>
              <a:t>how are they used…</a:t>
            </a:r>
            <a:endParaRPr lang="en-US" b="0" dirty="0">
              <a:solidFill>
                <a:srgbClr val="FFC000"/>
              </a:solidFill>
              <a:latin typeface="Arial" panose="020B0604020202020204" pitchFamily="34" charset="0"/>
            </a:endParaRPr>
          </a:p>
        </p:txBody>
      </p:sp>
      <p:sp>
        <p:nvSpPr>
          <p:cNvPr id="23" name="Shape 22"/>
          <p:cNvSpPr/>
          <p:nvPr/>
        </p:nvSpPr>
        <p:spPr>
          <a:xfrm rot="19949545">
            <a:off x="3065773" y="1621396"/>
            <a:ext cx="3222423" cy="1871015"/>
          </a:xfrm>
          <a:prstGeom prst="swooshArrow">
            <a:avLst>
              <a:gd name="adj1" fmla="val 14254"/>
              <a:gd name="adj2" fmla="val 20197"/>
            </a:avLst>
          </a:pr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05931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5400" dirty="0" smtClean="0">
                <a:solidFill>
                  <a:srgbClr val="FFC000"/>
                </a:solidFill>
              </a:rPr>
              <a:t>Video</a:t>
            </a:r>
            <a:endParaRPr lang="en-US" sz="5400" dirty="0">
              <a:solidFill>
                <a:srgbClr val="FFC000"/>
              </a:solidFill>
            </a:endParaRPr>
          </a:p>
        </p:txBody>
      </p:sp>
      <p:sp>
        <p:nvSpPr>
          <p:cNvPr id="5" name="TextBox 4"/>
          <p:cNvSpPr txBox="1"/>
          <p:nvPr/>
        </p:nvSpPr>
        <p:spPr>
          <a:xfrm>
            <a:off x="2209800" y="2286000"/>
            <a:ext cx="5105400" cy="2800767"/>
          </a:xfrm>
          <a:prstGeom prst="rect">
            <a:avLst/>
          </a:prstGeom>
          <a:noFill/>
        </p:spPr>
        <p:txBody>
          <a:bodyPr wrap="square" rtlCol="0">
            <a:spAutoFit/>
          </a:bodyPr>
          <a:lstStyle/>
          <a:p>
            <a:pPr algn="ctr"/>
            <a:r>
              <a:rPr lang="en-US" sz="4400" dirty="0" smtClean="0">
                <a:hlinkClick r:id="rId3"/>
              </a:rPr>
              <a:t>Inside Performance Achievement: Strengths and Priorities</a:t>
            </a:r>
            <a:endParaRPr lang="en-US" sz="4400" dirty="0"/>
          </a:p>
        </p:txBody>
      </p:sp>
    </p:spTree>
    <p:extLst>
      <p:ext uri="{BB962C8B-B14F-4D97-AF65-F5344CB8AC3E}">
        <p14:creationId xmlns:p14="http://schemas.microsoft.com/office/powerpoint/2010/main" val="282683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5867400" y="4235578"/>
            <a:ext cx="3104994" cy="2554219"/>
          </a:xfrm>
          <a:prstGeom prst="rect">
            <a:avLst/>
          </a:prstGeom>
          <a:ln>
            <a:solidFill>
              <a:schemeClr val="accent2"/>
            </a:solidFill>
          </a:ln>
        </p:spPr>
      </p:pic>
      <p:pic>
        <p:nvPicPr>
          <p:cNvPr id="13" name="Picture 12"/>
          <p:cNvPicPr>
            <a:picLocks noChangeAspect="1"/>
          </p:cNvPicPr>
          <p:nvPr/>
        </p:nvPicPr>
        <p:blipFill>
          <a:blip r:embed="rId4"/>
          <a:stretch>
            <a:fillRect/>
          </a:stretch>
        </p:blipFill>
        <p:spPr>
          <a:xfrm>
            <a:off x="6705600" y="2071648"/>
            <a:ext cx="2266794" cy="2075041"/>
          </a:xfrm>
          <a:prstGeom prst="rect">
            <a:avLst/>
          </a:prstGeom>
          <a:ln>
            <a:solidFill>
              <a:schemeClr val="accent2"/>
            </a:solidFill>
          </a:ln>
        </p:spPr>
      </p:pic>
      <p:sp>
        <p:nvSpPr>
          <p:cNvPr id="4" name="Rectangle 3"/>
          <p:cNvSpPr/>
          <p:nvPr/>
        </p:nvSpPr>
        <p:spPr>
          <a:xfrm>
            <a:off x="7400657" y="5709249"/>
            <a:ext cx="713621" cy="11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sz="750" dirty="0">
                <a:solidFill>
                  <a:srgbClr val="000000"/>
                </a:solidFill>
              </a:rPr>
              <a:t>It’s all about</a:t>
            </a:r>
          </a:p>
        </p:txBody>
      </p:sp>
      <p:pic>
        <p:nvPicPr>
          <p:cNvPr id="6" name="Picture 5" descr="you_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36503" y="5683055"/>
            <a:ext cx="295823" cy="198882"/>
          </a:xfrm>
          <a:prstGeom prst="rect">
            <a:avLst/>
          </a:prstGeom>
        </p:spPr>
      </p:pic>
      <p:pic>
        <p:nvPicPr>
          <p:cNvPr id="2" name="Picture 1"/>
          <p:cNvPicPr>
            <a:picLocks noChangeAspect="1"/>
          </p:cNvPicPr>
          <p:nvPr/>
        </p:nvPicPr>
        <p:blipFill>
          <a:blip r:embed="rId6"/>
          <a:stretch>
            <a:fillRect/>
          </a:stretch>
        </p:blipFill>
        <p:spPr>
          <a:xfrm>
            <a:off x="8000" y="3358971"/>
            <a:ext cx="5908375" cy="2469419"/>
          </a:xfrm>
          <a:prstGeom prst="rect">
            <a:avLst/>
          </a:prstGeom>
        </p:spPr>
      </p:pic>
      <p:sp>
        <p:nvSpPr>
          <p:cNvPr id="9" name="Title 8"/>
          <p:cNvSpPr>
            <a:spLocks noGrp="1"/>
          </p:cNvSpPr>
          <p:nvPr>
            <p:ph type="title"/>
          </p:nvPr>
        </p:nvSpPr>
        <p:spPr/>
        <p:txBody>
          <a:bodyPr anchor="ctr"/>
          <a:lstStyle/>
          <a:p>
            <a:r>
              <a:rPr lang="en-US" dirty="0" smtClean="0">
                <a:solidFill>
                  <a:srgbClr val="FFC000"/>
                </a:solidFill>
                <a:latin typeface="Arial" panose="020B0604020202020204" pitchFamily="34" charset="0"/>
                <a:cs typeface="Arial" panose="020B0604020202020204" pitchFamily="34" charset="0"/>
              </a:rPr>
              <a:t>Using the New Tool</a:t>
            </a:r>
            <a:endParaRPr lang="en-US" dirty="0">
              <a:solidFill>
                <a:srgbClr val="FFC000"/>
              </a:solidFill>
              <a:latin typeface="Arial" panose="020B0604020202020204" pitchFamily="34" charset="0"/>
              <a:cs typeface="Arial" panose="020B0604020202020204" pitchFamily="34" charset="0"/>
            </a:endParaRPr>
          </a:p>
        </p:txBody>
      </p:sp>
      <p:sp>
        <p:nvSpPr>
          <p:cNvPr id="11" name="Content Placeholder 10"/>
          <p:cNvSpPr>
            <a:spLocks noGrp="1"/>
          </p:cNvSpPr>
          <p:nvPr>
            <p:ph idx="1"/>
          </p:nvPr>
        </p:nvSpPr>
        <p:spPr/>
        <p:txBody>
          <a:bodyPr/>
          <a:lstStyle/>
          <a:p>
            <a:pPr marL="0" indent="0">
              <a:buNone/>
            </a:pPr>
            <a:r>
              <a:rPr lang="en-US" sz="2000" dirty="0">
                <a:latin typeface="Arial" panose="020B0604020202020204" pitchFamily="34" charset="0"/>
                <a:cs typeface="Arial" panose="020B0604020202020204" pitchFamily="34" charset="0"/>
              </a:rPr>
              <a:t>Priorities are defined in the new </a:t>
            </a:r>
            <a:r>
              <a:rPr lang="en-US" sz="2000" dirty="0">
                <a:latin typeface="Arial" panose="020B0604020202020204" pitchFamily="34" charset="0"/>
                <a:cs typeface="Arial" panose="020B0604020202020204" pitchFamily="34" charset="0"/>
                <a:hlinkClick r:id="rId7"/>
              </a:rPr>
              <a:t>Performance Achievement Tool</a:t>
            </a:r>
            <a:endParaRPr lang="en-US" sz="2000" dirty="0">
              <a:latin typeface="Arial" panose="020B0604020202020204" pitchFamily="34" charset="0"/>
              <a:cs typeface="Arial" panose="020B0604020202020204" pitchFamily="34" charset="0"/>
            </a:endParaRPr>
          </a:p>
          <a:p>
            <a:pPr marL="176213" lvl="1" indent="-176213">
              <a:buClrTx/>
              <a:buSzPct val="86000"/>
              <a:buFont typeface="+mj-lt"/>
              <a:buAutoNum type="arabicPeriod"/>
            </a:pPr>
            <a:r>
              <a:rPr lang="en-US" sz="1800" dirty="0">
                <a:latin typeface="Arial" panose="020B0604020202020204" pitchFamily="34" charset="0"/>
                <a:cs typeface="Arial" panose="020B0604020202020204" pitchFamily="34" charset="0"/>
              </a:rPr>
              <a:t>Click on the Career tab</a:t>
            </a:r>
          </a:p>
          <a:p>
            <a:pPr marL="176213" lvl="1" indent="-176213">
              <a:buClrTx/>
              <a:buSzPct val="86000"/>
              <a:buFont typeface="+mj-lt"/>
              <a:buAutoNum type="arabicPeriod"/>
            </a:pPr>
            <a:r>
              <a:rPr lang="en-US" sz="1800" dirty="0">
                <a:latin typeface="Arial" panose="020B0604020202020204" pitchFamily="34" charset="0"/>
                <a:cs typeface="Arial" panose="020B0604020202020204" pitchFamily="34" charset="0"/>
              </a:rPr>
              <a:t>Review Expectations</a:t>
            </a:r>
          </a:p>
          <a:p>
            <a:pPr marL="176213" lvl="1" indent="-176213">
              <a:buClrTx/>
              <a:buSzPct val="86000"/>
              <a:buFont typeface="+mj-lt"/>
              <a:buAutoNum type="arabicPeriod"/>
            </a:pPr>
            <a:r>
              <a:rPr lang="en-US" sz="1800" dirty="0">
                <a:latin typeface="Arial" panose="020B0604020202020204" pitchFamily="34" charset="0"/>
                <a:cs typeface="Arial" panose="020B0604020202020204" pitchFamily="34" charset="0"/>
              </a:rPr>
              <a:t>Add a Priority</a:t>
            </a:r>
          </a:p>
        </p:txBody>
      </p:sp>
      <p:sp>
        <p:nvSpPr>
          <p:cNvPr id="12" name="Oval 11"/>
          <p:cNvSpPr/>
          <p:nvPr/>
        </p:nvSpPr>
        <p:spPr>
          <a:xfrm>
            <a:off x="4953000" y="3567902"/>
            <a:ext cx="277538" cy="289193"/>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1</a:t>
            </a:r>
          </a:p>
        </p:txBody>
      </p:sp>
      <p:sp>
        <p:nvSpPr>
          <p:cNvPr id="17" name="Oval 16"/>
          <p:cNvSpPr/>
          <p:nvPr/>
        </p:nvSpPr>
        <p:spPr>
          <a:xfrm>
            <a:off x="8656243" y="4264324"/>
            <a:ext cx="277538" cy="289193"/>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3</a:t>
            </a:r>
          </a:p>
        </p:txBody>
      </p:sp>
      <p:sp>
        <p:nvSpPr>
          <p:cNvPr id="18" name="Oval 17"/>
          <p:cNvSpPr/>
          <p:nvPr/>
        </p:nvSpPr>
        <p:spPr>
          <a:xfrm>
            <a:off x="8656243" y="2160538"/>
            <a:ext cx="277538" cy="289193"/>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2</a:t>
            </a:r>
          </a:p>
        </p:txBody>
      </p:sp>
    </p:spTree>
    <p:extLst>
      <p:ext uri="{BB962C8B-B14F-4D97-AF65-F5344CB8AC3E}">
        <p14:creationId xmlns:p14="http://schemas.microsoft.com/office/powerpoint/2010/main" val="2840910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632858" y="1547716"/>
            <a:ext cx="3667837" cy="4014351"/>
          </a:xfrm>
          <a:prstGeom prst="rect">
            <a:avLst/>
          </a:prstGeom>
        </p:spPr>
        <p:txBody>
          <a:bodyPr/>
          <a:lstStyle/>
          <a:p>
            <a:pPr>
              <a:spcBef>
                <a:spcPts val="0"/>
              </a:spcBef>
              <a:spcAft>
                <a:spcPts val="1200"/>
              </a:spcAft>
              <a:buClrTx/>
            </a:pPr>
            <a:r>
              <a:rPr lang="en-US" sz="1800" dirty="0" smtClean="0">
                <a:latin typeface="Arial" panose="020B0604020202020204" pitchFamily="34" charset="0"/>
                <a:cs typeface="Arial" panose="020B0604020202020204" pitchFamily="34" charset="0"/>
              </a:rPr>
              <a:t>Think about what you need to prioritize for your work or development</a:t>
            </a:r>
          </a:p>
          <a:p>
            <a:pPr>
              <a:spcBef>
                <a:spcPts val="0"/>
              </a:spcBef>
              <a:spcAft>
                <a:spcPts val="1200"/>
              </a:spcAft>
              <a:buClrTx/>
            </a:pPr>
            <a:r>
              <a:rPr lang="en-US" sz="1800" dirty="0" smtClean="0">
                <a:latin typeface="Arial" panose="020B0604020202020204" pitchFamily="34" charset="0"/>
                <a:cs typeface="Arial" panose="020B0604020202020204" pitchFamily="34" charset="0"/>
              </a:rPr>
              <a:t>Take a few minutes to capture your priorities at </a:t>
            </a:r>
            <a:r>
              <a:rPr lang="en-US" sz="1800" dirty="0" smtClean="0">
                <a:latin typeface="Arial" panose="020B0604020202020204" pitchFamily="34" charset="0"/>
                <a:cs typeface="Arial" panose="020B0604020202020204" pitchFamily="34" charset="0"/>
                <a:hlinkClick r:id="rId3"/>
              </a:rPr>
              <a:t>performance.accenture.com</a:t>
            </a:r>
            <a:r>
              <a:rPr lang="en-US" sz="1800" dirty="0" smtClean="0">
                <a:latin typeface="Arial" panose="020B0604020202020204" pitchFamily="34" charset="0"/>
                <a:cs typeface="Arial" panose="020B0604020202020204" pitchFamily="34" charset="0"/>
              </a:rPr>
              <a:t> *</a:t>
            </a:r>
          </a:p>
          <a:p>
            <a:pPr>
              <a:spcBef>
                <a:spcPts val="0"/>
              </a:spcBef>
              <a:spcAft>
                <a:spcPts val="1200"/>
              </a:spcAft>
              <a:buClrTx/>
            </a:pPr>
            <a:r>
              <a:rPr lang="en-US" sz="1800" dirty="0" smtClean="0">
                <a:latin typeface="Arial" panose="020B0604020202020204" pitchFamily="34" charset="0"/>
                <a:cs typeface="Arial" panose="020B0604020202020204" pitchFamily="34" charset="0"/>
              </a:rPr>
              <a:t>Discuss your priorities with your supervisor, teammate or career counselor to confirm you’re focused on the right things and understand how your work is connected to others</a:t>
            </a:r>
          </a:p>
        </p:txBody>
      </p:sp>
      <p:pic>
        <p:nvPicPr>
          <p:cNvPr id="1026" name="Picture 1" descr="image001"/>
          <p:cNvPicPr>
            <a:picLocks noChangeAspect="1" noChangeArrowheads="1"/>
          </p:cNvPicPr>
          <p:nvPr/>
        </p:nvPicPr>
        <p:blipFill rotWithShape="1">
          <a:blip r:embed="rId4">
            <a:extLst>
              <a:ext uri="{28A0092B-C50C-407E-A947-70E740481C1C}">
                <a14:useLocalDpi xmlns:a14="http://schemas.microsoft.com/office/drawing/2010/main" val="0"/>
              </a:ext>
            </a:extLst>
          </a:blip>
          <a:srcRect l="1822" t="1747"/>
          <a:stretch/>
        </p:blipFill>
        <p:spPr bwMode="auto">
          <a:xfrm>
            <a:off x="4728585" y="1240972"/>
            <a:ext cx="4180114" cy="51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501392" y="276105"/>
            <a:ext cx="8446020" cy="1002979"/>
          </a:xfrm>
          <a:prstGeom prst="rect">
            <a:avLst/>
          </a:prstGeom>
        </p:spPr>
        <p:txBody>
          <a:bodyPr vert="horz" lIns="0" tIns="45720" rIns="0" bIns="0" rtlCol="0" anchor="b" anchorCtr="0">
            <a:noAutofit/>
          </a:bodyPr>
          <a:lstStyle>
            <a:lvl1pPr algn="l" rtl="0" eaLnBrk="1" fontAlgn="base" hangingPunct="1">
              <a:lnSpc>
                <a:spcPct val="100000"/>
              </a:lnSpc>
              <a:spcBef>
                <a:spcPct val="0"/>
              </a:spcBef>
              <a:spcAft>
                <a:spcPct val="0"/>
              </a:spcAft>
              <a:buFont typeface="Arial" charset="0"/>
              <a:defRPr lang="en-AU" sz="2800" b="1" kern="1200" spc="0" baseline="0">
                <a:solidFill>
                  <a:srgbClr val="000000"/>
                </a:solidFill>
                <a:latin typeface="+mj-lt"/>
                <a:ea typeface="Arial" pitchFamily="-105" charset="-52"/>
                <a:cs typeface="Arial" pitchFamily="34" charset="0"/>
              </a:defRPr>
            </a:lvl1pPr>
            <a:lvl2pPr algn="l" rtl="0" eaLnBrk="1" fontAlgn="base" hangingPunct="1">
              <a:lnSpc>
                <a:spcPts val="1951"/>
              </a:lnSpc>
              <a:spcBef>
                <a:spcPct val="0"/>
              </a:spcBef>
              <a:spcAft>
                <a:spcPct val="0"/>
              </a:spcAft>
              <a:buFont typeface="Arial" charset="0"/>
              <a:defRPr sz="1801">
                <a:solidFill>
                  <a:schemeClr val="tx1"/>
                </a:solidFill>
                <a:latin typeface="Arial" pitchFamily="-105" charset="-52"/>
                <a:ea typeface="Arial" pitchFamily="-105" charset="-52"/>
                <a:cs typeface="Arial" pitchFamily="-105" charset="-52"/>
              </a:defRPr>
            </a:lvl2pPr>
            <a:lvl3pPr algn="l" rtl="0" eaLnBrk="1" fontAlgn="base" hangingPunct="1">
              <a:lnSpc>
                <a:spcPts val="1951"/>
              </a:lnSpc>
              <a:spcBef>
                <a:spcPct val="0"/>
              </a:spcBef>
              <a:spcAft>
                <a:spcPct val="0"/>
              </a:spcAft>
              <a:buFont typeface="Arial" charset="0"/>
              <a:defRPr sz="1801">
                <a:solidFill>
                  <a:schemeClr val="tx1"/>
                </a:solidFill>
                <a:latin typeface="Arial" pitchFamily="-105" charset="-52"/>
                <a:ea typeface="Arial" pitchFamily="-105" charset="-52"/>
                <a:cs typeface="Arial" pitchFamily="-105" charset="-52"/>
              </a:defRPr>
            </a:lvl3pPr>
            <a:lvl4pPr algn="l" rtl="0" eaLnBrk="1" fontAlgn="base" hangingPunct="1">
              <a:lnSpc>
                <a:spcPts val="1951"/>
              </a:lnSpc>
              <a:spcBef>
                <a:spcPct val="0"/>
              </a:spcBef>
              <a:spcAft>
                <a:spcPct val="0"/>
              </a:spcAft>
              <a:buFont typeface="Arial" charset="0"/>
              <a:defRPr sz="1801">
                <a:solidFill>
                  <a:schemeClr val="tx1"/>
                </a:solidFill>
                <a:latin typeface="Arial" pitchFamily="-105" charset="-52"/>
                <a:ea typeface="Arial" pitchFamily="-105" charset="-52"/>
                <a:cs typeface="Arial" pitchFamily="-105" charset="-52"/>
              </a:defRPr>
            </a:lvl4pPr>
            <a:lvl5pPr algn="l" rtl="0" eaLnBrk="1" fontAlgn="base" hangingPunct="1">
              <a:lnSpc>
                <a:spcPts val="1951"/>
              </a:lnSpc>
              <a:spcBef>
                <a:spcPct val="0"/>
              </a:spcBef>
              <a:spcAft>
                <a:spcPct val="0"/>
              </a:spcAft>
              <a:buFont typeface="Arial" charset="0"/>
              <a:defRPr sz="1801">
                <a:solidFill>
                  <a:schemeClr val="tx1"/>
                </a:solidFill>
                <a:latin typeface="Arial" pitchFamily="-105" charset="-52"/>
                <a:ea typeface="Arial" pitchFamily="-105" charset="-52"/>
                <a:cs typeface="Arial" pitchFamily="-105" charset="-52"/>
              </a:defRPr>
            </a:lvl5pPr>
            <a:lvl6pPr marL="343037" algn="l" rtl="0" eaLnBrk="1" fontAlgn="base" hangingPunct="1">
              <a:spcBef>
                <a:spcPct val="0"/>
              </a:spcBef>
              <a:spcAft>
                <a:spcPct val="0"/>
              </a:spcAft>
              <a:buFont typeface="Arial" pitchFamily="-105" charset="-52"/>
              <a:defRPr sz="1951">
                <a:solidFill>
                  <a:schemeClr val="tx1"/>
                </a:solidFill>
                <a:latin typeface="Arial" pitchFamily="-105" charset="-52"/>
                <a:ea typeface="Arial" pitchFamily="-105" charset="-52"/>
                <a:cs typeface="Arial" pitchFamily="-105" charset="-52"/>
              </a:defRPr>
            </a:lvl6pPr>
            <a:lvl7pPr marL="686074" algn="l" rtl="0" eaLnBrk="1" fontAlgn="base" hangingPunct="1">
              <a:spcBef>
                <a:spcPct val="0"/>
              </a:spcBef>
              <a:spcAft>
                <a:spcPct val="0"/>
              </a:spcAft>
              <a:buFont typeface="Arial" pitchFamily="-105" charset="-52"/>
              <a:defRPr sz="1951">
                <a:solidFill>
                  <a:schemeClr val="tx1"/>
                </a:solidFill>
                <a:latin typeface="Arial" pitchFamily="-105" charset="-52"/>
                <a:ea typeface="Arial" pitchFamily="-105" charset="-52"/>
                <a:cs typeface="Arial" pitchFamily="-105" charset="-52"/>
              </a:defRPr>
            </a:lvl7pPr>
            <a:lvl8pPr marL="1029111" algn="l" rtl="0" eaLnBrk="1" fontAlgn="base" hangingPunct="1">
              <a:spcBef>
                <a:spcPct val="0"/>
              </a:spcBef>
              <a:spcAft>
                <a:spcPct val="0"/>
              </a:spcAft>
              <a:buFont typeface="Arial" pitchFamily="-105" charset="-52"/>
              <a:defRPr sz="1951">
                <a:solidFill>
                  <a:schemeClr val="tx1"/>
                </a:solidFill>
                <a:latin typeface="Arial" pitchFamily="-105" charset="-52"/>
                <a:ea typeface="Arial" pitchFamily="-105" charset="-52"/>
                <a:cs typeface="Arial" pitchFamily="-105" charset="-52"/>
              </a:defRPr>
            </a:lvl8pPr>
            <a:lvl9pPr marL="1372149" algn="l" rtl="0" eaLnBrk="1" fontAlgn="base" hangingPunct="1">
              <a:spcBef>
                <a:spcPct val="0"/>
              </a:spcBef>
              <a:spcAft>
                <a:spcPct val="0"/>
              </a:spcAft>
              <a:buFont typeface="Arial" pitchFamily="-105" charset="-52"/>
              <a:defRPr sz="1951">
                <a:solidFill>
                  <a:schemeClr val="tx1"/>
                </a:solidFill>
                <a:latin typeface="Arial" pitchFamily="-105" charset="-52"/>
                <a:ea typeface="Arial" pitchFamily="-105" charset="-52"/>
                <a:cs typeface="Arial" pitchFamily="-105" charset="-52"/>
              </a:defRPr>
            </a:lvl9pPr>
          </a:lstStyle>
          <a:p>
            <a:r>
              <a:rPr lang="en-US" sz="3200" dirty="0" smtClean="0">
                <a:solidFill>
                  <a:srgbClr val="FFC000"/>
                </a:solidFill>
                <a:latin typeface="Arial" panose="020B0604020202020204" pitchFamily="34" charset="0"/>
              </a:rPr>
              <a:t>PRIORITIES</a:t>
            </a:r>
          </a:p>
          <a:p>
            <a:r>
              <a:rPr lang="en-US" b="0" dirty="0">
                <a:solidFill>
                  <a:srgbClr val="FFC000"/>
                </a:solidFill>
                <a:latin typeface="Arial" panose="020B0604020202020204" pitchFamily="34" charset="0"/>
              </a:rPr>
              <a:t>t</a:t>
            </a:r>
            <a:r>
              <a:rPr lang="en-US" b="0" dirty="0" smtClean="0">
                <a:solidFill>
                  <a:srgbClr val="FFC000"/>
                </a:solidFill>
                <a:latin typeface="Arial" panose="020B0604020202020204" pitchFamily="34" charset="0"/>
              </a:rPr>
              <a:t>hink about your own…</a:t>
            </a:r>
            <a:endParaRPr lang="en-US" b="0" dirty="0">
              <a:solidFill>
                <a:srgbClr val="FFC000"/>
              </a:solidFill>
              <a:latin typeface="Arial" panose="020B0604020202020204" pitchFamily="34" charset="0"/>
            </a:endParaRPr>
          </a:p>
        </p:txBody>
      </p:sp>
    </p:spTree>
    <p:extLst>
      <p:ext uri="{BB962C8B-B14F-4D97-AF65-F5344CB8AC3E}">
        <p14:creationId xmlns:p14="http://schemas.microsoft.com/office/powerpoint/2010/main" val="27676379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306" y="685800"/>
            <a:ext cx="8458200" cy="400110"/>
          </a:xfrm>
          <a:prstGeom prst="rect">
            <a:avLst/>
          </a:prstGeom>
          <a:solidFill>
            <a:schemeClr val="accent5">
              <a:lumMod val="60000"/>
              <a:lumOff val="40000"/>
            </a:schemeClr>
          </a:solidFill>
        </p:spPr>
        <p:txBody>
          <a:bodyPr wrap="square" rtlCol="0">
            <a:spAutoFit/>
          </a:bodyPr>
          <a:lstStyle/>
          <a:p>
            <a:r>
              <a:rPr lang="en-US" sz="2000" b="1" dirty="0" smtClean="0">
                <a:latin typeface="Arial" panose="020B0604020202020204" pitchFamily="34" charset="0"/>
                <a:cs typeface="Arial" panose="020B0604020202020204" pitchFamily="34" charset="0"/>
              </a:rPr>
              <a:t>Priorities while attending Bootcamp or in Center Bench</a:t>
            </a:r>
            <a:endParaRPr lang="en-US" sz="2000" b="1" dirty="0">
              <a:latin typeface="Arial" panose="020B0604020202020204" pitchFamily="34" charset="0"/>
              <a:cs typeface="Arial" panose="020B0604020202020204" pitchFamily="34" charset="0"/>
            </a:endParaRPr>
          </a:p>
        </p:txBody>
      </p:sp>
      <p:sp>
        <p:nvSpPr>
          <p:cNvPr id="7" name="TextBox 6"/>
          <p:cNvSpPr txBox="1"/>
          <p:nvPr/>
        </p:nvSpPr>
        <p:spPr>
          <a:xfrm>
            <a:off x="457200" y="1828800"/>
            <a:ext cx="8001000" cy="369332"/>
          </a:xfrm>
          <a:prstGeom prst="rect">
            <a:avLst/>
          </a:prstGeom>
          <a:noFill/>
        </p:spPr>
        <p:txBody>
          <a:bodyPr wrap="square" rtlCol="0">
            <a:spAutoFit/>
          </a:bodyPr>
          <a:lstStyle/>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687807400"/>
              </p:ext>
            </p:extLst>
          </p:nvPr>
        </p:nvGraphicFramePr>
        <p:xfrm>
          <a:off x="454306" y="1219201"/>
          <a:ext cx="8458200" cy="3962400"/>
        </p:xfrm>
        <a:graphic>
          <a:graphicData uri="http://schemas.openxmlformats.org/drawingml/2006/table">
            <a:tbl>
              <a:tblPr firstRow="1" bandRow="1">
                <a:tableStyleId>{5C22544A-7EE6-4342-B048-85BDC9FD1C3A}</a:tableStyleId>
              </a:tblPr>
              <a:tblGrid>
                <a:gridCol w="1380931"/>
                <a:gridCol w="7077269"/>
              </a:tblGrid>
              <a:tr h="275385">
                <a:tc>
                  <a:txBody>
                    <a:bodyPr/>
                    <a:lstStyle/>
                    <a:p>
                      <a:pPr algn="ctr"/>
                      <a:r>
                        <a:rPr lang="en-US" sz="1400" dirty="0" smtClean="0">
                          <a:latin typeface="Arial" panose="020B0604020202020204" pitchFamily="34" charset="0"/>
                          <a:cs typeface="Arial" panose="020B0604020202020204" pitchFamily="34" charset="0"/>
                        </a:rPr>
                        <a:t>Title</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smtClean="0">
                          <a:latin typeface="Arial" panose="020B0604020202020204" pitchFamily="34" charset="0"/>
                          <a:cs typeface="Arial" panose="020B0604020202020204" pitchFamily="34" charset="0"/>
                        </a:rPr>
                        <a:t>Description</a:t>
                      </a:r>
                      <a:endParaRPr lang="en-US" sz="1400" dirty="0">
                        <a:latin typeface="Arial" panose="020B0604020202020204" pitchFamily="34" charset="0"/>
                        <a:cs typeface="Arial" panose="020B0604020202020204" pitchFamily="34" charset="0"/>
                      </a:endParaRPr>
                    </a:p>
                  </a:txBody>
                  <a:tcPr/>
                </a:tc>
              </a:tr>
              <a:tr h="578310">
                <a:tc>
                  <a:txBody>
                    <a:bodyPr/>
                    <a:lstStyle/>
                    <a:p>
                      <a:r>
                        <a:rPr lang="en-US" sz="1200" baseline="0" dirty="0" smtClean="0">
                          <a:latin typeface="Arial" panose="020B0604020202020204" pitchFamily="34" charset="0"/>
                          <a:cs typeface="Arial" panose="020B0604020202020204" pitchFamily="34" charset="0"/>
                        </a:rPr>
                        <a:t>Complete Preliminary Bootcamp</a:t>
                      </a:r>
                    </a:p>
                  </a:txBody>
                  <a:tcPr/>
                </a:tc>
                <a:tc>
                  <a:txBody>
                    <a:bodyPr/>
                    <a:lstStyle/>
                    <a:p>
                      <a:r>
                        <a:rPr lang="en-US" sz="1200" b="0" dirty="0" smtClean="0">
                          <a:latin typeface="Arial" panose="020B0604020202020204" pitchFamily="34" charset="0"/>
                          <a:cs typeface="Arial" panose="020B0604020202020204" pitchFamily="34" charset="0"/>
                        </a:rPr>
                        <a:t>Successfully complete preliminary </a:t>
                      </a:r>
                      <a:r>
                        <a:rPr lang="en-US" sz="1200" b="0" dirty="0" err="1" smtClean="0">
                          <a:latin typeface="Arial" panose="020B0604020202020204" pitchFamily="34" charset="0"/>
                          <a:cs typeface="Arial" panose="020B0604020202020204" pitchFamily="34" charset="0"/>
                        </a:rPr>
                        <a:t>bootcamp</a:t>
                      </a:r>
                      <a:r>
                        <a:rPr lang="en-US" sz="1200" b="0" dirty="0" smtClean="0">
                          <a:latin typeface="Arial" panose="020B0604020202020204" pitchFamily="34" charset="0"/>
                          <a:cs typeface="Arial" panose="020B0604020202020204" pitchFamily="34" charset="0"/>
                        </a:rPr>
                        <a:t> by</a:t>
                      </a:r>
                      <a:r>
                        <a:rPr lang="en-US" sz="1200" b="0" baseline="0" dirty="0" smtClean="0">
                          <a:latin typeface="Arial" panose="020B0604020202020204" pitchFamily="34" charset="0"/>
                          <a:cs typeface="Arial" panose="020B0604020202020204" pitchFamily="34" charset="0"/>
                        </a:rPr>
                        <a:t> ensuring all requirements are met or exceeded such as but not limited to: attendance, class participation, individual or group activities, quizzes, take home assignment, case studies, and examination as the training requires.</a:t>
                      </a:r>
                      <a:endParaRPr lang="en-US" sz="1200" b="0" dirty="0" smtClean="0">
                        <a:latin typeface="Arial" panose="020B0604020202020204" pitchFamily="34" charset="0"/>
                        <a:cs typeface="Arial" panose="020B0604020202020204" pitchFamily="34" charset="0"/>
                      </a:endParaRPr>
                    </a:p>
                  </a:txBody>
                  <a:tcPr/>
                </a:tc>
              </a:tr>
              <a:tr h="579119">
                <a:tc>
                  <a:txBody>
                    <a:bodyPr/>
                    <a:lstStyle/>
                    <a:p>
                      <a:r>
                        <a:rPr lang="en-US" sz="1200" dirty="0" smtClean="0">
                          <a:latin typeface="Arial" panose="020B0604020202020204" pitchFamily="34" charset="0"/>
                          <a:cs typeface="Arial" panose="020B0604020202020204" pitchFamily="34" charset="0"/>
                        </a:rPr>
                        <a:t>Complete</a:t>
                      </a:r>
                      <a:r>
                        <a:rPr lang="en-US" sz="1200" baseline="0" dirty="0" smtClean="0">
                          <a:latin typeface="Arial" panose="020B0604020202020204" pitchFamily="34" charset="0"/>
                          <a:cs typeface="Arial" panose="020B0604020202020204" pitchFamily="34" charset="0"/>
                        </a:rPr>
                        <a:t> New IT trainings</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Keep abreast</a:t>
                      </a:r>
                      <a:r>
                        <a:rPr lang="en-US" sz="1200" baseline="0" dirty="0" smtClean="0">
                          <a:latin typeface="Arial" panose="020B0604020202020204" pitchFamily="34" charset="0"/>
                          <a:cs typeface="Arial" panose="020B0604020202020204" pitchFamily="34" charset="0"/>
                        </a:rPr>
                        <a:t> with and be conversant about emerging technologies by completing New IT learning materials available in https://newit.accenture.com/ and passing New IT trainings/ </a:t>
                      </a:r>
                      <a:r>
                        <a:rPr lang="en-US" sz="1200" baseline="0" dirty="0" err="1" smtClean="0">
                          <a:latin typeface="Arial" panose="020B0604020202020204" pitchFamily="34" charset="0"/>
                          <a:cs typeface="Arial" panose="020B0604020202020204" pitchFamily="34" charset="0"/>
                        </a:rPr>
                        <a:t>bootcamps</a:t>
                      </a:r>
                      <a:r>
                        <a:rPr lang="en-US" sz="1200" baseline="0" dirty="0" smtClean="0">
                          <a:latin typeface="Arial" panose="020B0604020202020204" pitchFamily="34" charset="0"/>
                          <a:cs typeface="Arial" panose="020B0604020202020204" pitchFamily="34" charset="0"/>
                        </a:rPr>
                        <a:t> recommended by CSET/ Bench Leads.</a:t>
                      </a:r>
                    </a:p>
                  </a:txBody>
                  <a:tcPr/>
                </a:tc>
              </a:tr>
              <a:tr h="808297">
                <a:tc>
                  <a:txBody>
                    <a:bodyPr/>
                    <a:lstStyle/>
                    <a:p>
                      <a:r>
                        <a:rPr lang="en-US" sz="1200" baseline="0" dirty="0" smtClean="0">
                          <a:latin typeface="Arial" panose="020B0604020202020204" pitchFamily="34" charset="0"/>
                          <a:cs typeface="Arial" panose="020B0604020202020204" pitchFamily="34" charset="0"/>
                        </a:rPr>
                        <a:t>Personal Deployment Plan</a:t>
                      </a:r>
                    </a:p>
                  </a:txBody>
                  <a:tcPr/>
                </a:tc>
                <a:tc>
                  <a:txBody>
                    <a:bodyPr/>
                    <a:lstStyle/>
                    <a:p>
                      <a:r>
                        <a:rPr lang="en-US" sz="1200" b="0" dirty="0" smtClean="0">
                          <a:latin typeface="Arial" panose="020B0604020202020204" pitchFamily="34" charset="0"/>
                          <a:cs typeface="Arial" panose="020B0604020202020204" pitchFamily="34" charset="0"/>
                        </a:rPr>
                        <a:t>Utilize time in Bench to learn and employ new skills which may or may not be aligned with current skill but are relevant to the business requirements and available demands, in order to increase deployment opportunities within or outside Tech workgroup.</a:t>
                      </a:r>
                    </a:p>
                    <a:p>
                      <a:endParaRPr lang="en-US" sz="1200" b="0" dirty="0" smtClean="0">
                        <a:latin typeface="Arial" panose="020B0604020202020204" pitchFamily="34" charset="0"/>
                        <a:cs typeface="Arial" panose="020B0604020202020204" pitchFamily="34" charset="0"/>
                      </a:endParaRPr>
                    </a:p>
                    <a:p>
                      <a:r>
                        <a:rPr lang="en-US" sz="1200" b="0" dirty="0" smtClean="0">
                          <a:latin typeface="Arial" panose="020B0604020202020204" pitchFamily="34" charset="0"/>
                          <a:cs typeface="Arial" panose="020B0604020202020204" pitchFamily="34" charset="0"/>
                        </a:rPr>
                        <a:t>Expected outcome may include but not is limited to attending and passing all recommended </a:t>
                      </a:r>
                      <a:r>
                        <a:rPr lang="en-US" sz="1200" b="0" dirty="0" err="1" smtClean="0">
                          <a:latin typeface="Arial" panose="020B0604020202020204" pitchFamily="34" charset="0"/>
                          <a:cs typeface="Arial" panose="020B0604020202020204" pitchFamily="34" charset="0"/>
                        </a:rPr>
                        <a:t>bootcamp</a:t>
                      </a:r>
                      <a:r>
                        <a:rPr lang="en-US" sz="1200" b="0" dirty="0" smtClean="0">
                          <a:latin typeface="Arial" panose="020B0604020202020204" pitchFamily="34" charset="0"/>
                          <a:cs typeface="Arial" panose="020B0604020202020204" pitchFamily="34" charset="0"/>
                        </a:rPr>
                        <a:t> (classroom or online), adapting skills and participating in activities relating to New IT, as well as participating in chargeable activities i.e. Talent Source among</a:t>
                      </a:r>
                      <a:r>
                        <a:rPr lang="en-US" sz="1200" b="0" baseline="0" dirty="0" smtClean="0">
                          <a:latin typeface="Arial" panose="020B0604020202020204" pitchFamily="34" charset="0"/>
                          <a:cs typeface="Arial" panose="020B0604020202020204" pitchFamily="34" charset="0"/>
                        </a:rPr>
                        <a:t> others</a:t>
                      </a:r>
                      <a:r>
                        <a:rPr lang="en-US" sz="1200" b="0" dirty="0" smtClean="0">
                          <a:latin typeface="Arial" panose="020B0604020202020204" pitchFamily="34" charset="0"/>
                          <a:cs typeface="Arial" panose="020B0604020202020204" pitchFamily="34" charset="0"/>
                        </a:rPr>
                        <a:t>.</a:t>
                      </a:r>
                    </a:p>
                  </a:txBody>
                  <a:tcPr/>
                </a:tc>
              </a:tr>
              <a:tr h="808297">
                <a:tc>
                  <a:txBody>
                    <a:bodyPr/>
                    <a:lstStyle/>
                    <a:p>
                      <a:r>
                        <a:rPr lang="en-US" sz="1200" dirty="0" smtClean="0">
                          <a:latin typeface="Arial" panose="020B0604020202020204" pitchFamily="34" charset="0"/>
                          <a:cs typeface="Arial" panose="020B0604020202020204" pitchFamily="34" charset="0"/>
                        </a:rPr>
                        <a:t>Meet Chargeability/ Recovery target </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Ensure key targets for Bench are met by leveraging on deployment opportunities within or outside Tech workgroup, such that stay in Bench will be not greater than 3 months at any given time. </a:t>
                      </a:r>
                    </a:p>
                    <a:p>
                      <a:endParaRPr lang="en-US" sz="1200" dirty="0" smtClean="0">
                        <a:latin typeface="Arial" panose="020B0604020202020204" pitchFamily="34" charset="0"/>
                        <a:cs typeface="Arial" panose="020B0604020202020204" pitchFamily="34" charset="0"/>
                      </a:endParaRPr>
                    </a:p>
                    <a:p>
                      <a:r>
                        <a:rPr lang="en-US" sz="1200" dirty="0" smtClean="0">
                          <a:latin typeface="Arial" panose="020B0604020202020204" pitchFamily="34" charset="0"/>
                          <a:cs typeface="Arial" panose="020B0604020202020204" pitchFamily="34" charset="0"/>
                        </a:rPr>
                        <a:t>Activity may include but is not limited to updating of CV, attending and passing project interviews, and accepting available deployment opportunities.</a:t>
                      </a:r>
                    </a:p>
                  </a:txBody>
                  <a:tcPr/>
                </a:tc>
              </a:tr>
            </a:tbl>
          </a:graphicData>
        </a:graphic>
      </p:graphicFrame>
      <p:sp>
        <p:nvSpPr>
          <p:cNvPr id="9" name="TextBox 8"/>
          <p:cNvSpPr txBox="1"/>
          <p:nvPr/>
        </p:nvSpPr>
        <p:spPr>
          <a:xfrm>
            <a:off x="454306" y="5237898"/>
            <a:ext cx="8458200" cy="1569660"/>
          </a:xfrm>
          <a:prstGeom prst="rect">
            <a:avLst/>
          </a:prstGeom>
          <a:solidFill>
            <a:schemeClr val="accent5">
              <a:lumMod val="20000"/>
              <a:lumOff val="80000"/>
            </a:schemeClr>
          </a:solidFill>
          <a:ln>
            <a:solidFill>
              <a:srgbClr val="002060"/>
            </a:solidFill>
          </a:ln>
        </p:spPr>
        <p:txBody>
          <a:bodyPr wrap="square" rtlCol="0">
            <a:spAutoFit/>
          </a:bodyPr>
          <a:lstStyle/>
          <a:p>
            <a:r>
              <a:rPr lang="en-US" sz="1200" b="1" dirty="0" smtClean="0">
                <a:latin typeface="Arial" panose="020B0604020202020204" pitchFamily="34" charset="0"/>
                <a:cs typeface="Arial" panose="020B0604020202020204" pitchFamily="34" charset="0"/>
              </a:rPr>
              <a:t>Note:</a:t>
            </a:r>
          </a:p>
          <a:p>
            <a:r>
              <a:rPr lang="en-US" sz="1200" b="1" baseline="0" dirty="0" smtClean="0">
                <a:latin typeface="Arial" panose="020B0604020202020204" pitchFamily="34" charset="0"/>
                <a:cs typeface="Arial" panose="020B0604020202020204" pitchFamily="34" charset="0"/>
              </a:rPr>
              <a:t>PRIORITY: </a:t>
            </a:r>
            <a:r>
              <a:rPr lang="en-US" sz="1200" baseline="0" dirty="0" smtClean="0">
                <a:latin typeface="Arial" panose="020B0604020202020204" pitchFamily="34" charset="0"/>
                <a:cs typeface="Arial" panose="020B0604020202020204" pitchFamily="34" charset="0"/>
              </a:rPr>
              <a:t>New joiners are</a:t>
            </a:r>
            <a:r>
              <a:rPr lang="en-US" sz="1200" dirty="0" smtClean="0">
                <a:latin typeface="Arial" panose="020B0604020202020204" pitchFamily="34" charset="0"/>
                <a:cs typeface="Arial" panose="020B0604020202020204" pitchFamily="34" charset="0"/>
              </a:rPr>
              <a:t> to set their priorities on the first week of employment, and align as needed whenever they get deployed to a project. Proactively seek discussion with your lead to better understand role expectations, team targets, and business goals.</a:t>
            </a:r>
          </a:p>
          <a:p>
            <a:pPr marL="285750" indent="-285750">
              <a:buFontTx/>
              <a:buChar char="-"/>
            </a:pPr>
            <a:r>
              <a:rPr lang="en-US" sz="1200" baseline="0" dirty="0" smtClean="0">
                <a:latin typeface="Arial" panose="020B0604020202020204" pitchFamily="34" charset="0"/>
                <a:cs typeface="Arial" panose="020B0604020202020204" pitchFamily="34" charset="0"/>
              </a:rPr>
              <a:t>Samples</a:t>
            </a:r>
            <a:r>
              <a:rPr lang="en-US" sz="1200" dirty="0" smtClean="0">
                <a:latin typeface="Arial" panose="020B0604020202020204" pitchFamily="34" charset="0"/>
                <a:cs typeface="Arial" panose="020B0604020202020204" pitchFamily="34" charset="0"/>
              </a:rPr>
              <a:t> above are specific to initial </a:t>
            </a:r>
            <a:r>
              <a:rPr lang="en-US" sz="1200" dirty="0" err="1" smtClean="0">
                <a:latin typeface="Arial" panose="020B0604020202020204" pitchFamily="34" charset="0"/>
                <a:cs typeface="Arial" panose="020B0604020202020204" pitchFamily="34" charset="0"/>
              </a:rPr>
              <a:t>bootcamp</a:t>
            </a:r>
            <a:r>
              <a:rPr lang="en-US" sz="1200" dirty="0" smtClean="0">
                <a:latin typeface="Arial" panose="020B0604020202020204" pitchFamily="34" charset="0"/>
                <a:cs typeface="Arial" panose="020B0604020202020204" pitchFamily="34" charset="0"/>
              </a:rPr>
              <a:t> and Center Bench, reflecting team and business targets and how these translate to individual priority</a:t>
            </a:r>
          </a:p>
          <a:p>
            <a:pPr marL="285750" indent="-285750">
              <a:buFontTx/>
              <a:buChar char="-"/>
            </a:pPr>
            <a:r>
              <a:rPr lang="en-US" sz="1200" dirty="0" smtClean="0">
                <a:latin typeface="Arial" panose="020B0604020202020204" pitchFamily="34" charset="0"/>
                <a:cs typeface="Arial" panose="020B0604020202020204" pitchFamily="34" charset="0"/>
              </a:rPr>
              <a:t>Initial </a:t>
            </a:r>
            <a:r>
              <a:rPr lang="en-US" sz="1200" dirty="0" err="1" smtClean="0">
                <a:latin typeface="Arial" panose="020B0604020202020204" pitchFamily="34" charset="0"/>
                <a:cs typeface="Arial" panose="020B0604020202020204" pitchFamily="34" charset="0"/>
              </a:rPr>
              <a:t>bootcamp</a:t>
            </a:r>
            <a:r>
              <a:rPr lang="en-US" sz="1200" dirty="0" smtClean="0">
                <a:latin typeface="Arial" panose="020B0604020202020204" pitchFamily="34" charset="0"/>
                <a:cs typeface="Arial" panose="020B0604020202020204" pitchFamily="34" charset="0"/>
              </a:rPr>
              <a:t>, as well as succeeding </a:t>
            </a:r>
            <a:r>
              <a:rPr lang="en-US" sz="1200" dirty="0" err="1" smtClean="0">
                <a:latin typeface="Arial" panose="020B0604020202020204" pitchFamily="34" charset="0"/>
                <a:cs typeface="Arial" panose="020B0604020202020204" pitchFamily="34" charset="0"/>
              </a:rPr>
              <a:t>bootcamps</a:t>
            </a:r>
            <a:r>
              <a:rPr lang="en-US" sz="1200" dirty="0" smtClean="0">
                <a:latin typeface="Arial" panose="020B0604020202020204" pitchFamily="34" charset="0"/>
                <a:cs typeface="Arial" panose="020B0604020202020204" pitchFamily="34" charset="0"/>
              </a:rPr>
              <a:t>/ trainings within probationary period, will be one of the major bases for regularization decision</a:t>
            </a:r>
          </a:p>
        </p:txBody>
      </p:sp>
    </p:spTree>
    <p:extLst>
      <p:ext uri="{BB962C8B-B14F-4D97-AF65-F5344CB8AC3E}">
        <p14:creationId xmlns:p14="http://schemas.microsoft.com/office/powerpoint/2010/main" val="657855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121" y="1126269"/>
            <a:ext cx="6051679" cy="4933950"/>
          </a:xfrm>
        </p:spPr>
        <p:txBody>
          <a:bodyPr/>
          <a:lstStyle/>
          <a:p>
            <a:pPr marL="0" indent="0">
              <a:buNone/>
            </a:pPr>
            <a:r>
              <a:rPr lang="en-US" dirty="0" smtClean="0">
                <a:solidFill>
                  <a:schemeClr val="bg1"/>
                </a:solidFill>
              </a:rPr>
              <a:t>Performance </a:t>
            </a:r>
            <a:r>
              <a:rPr lang="en-US" dirty="0">
                <a:solidFill>
                  <a:schemeClr val="bg1"/>
                </a:solidFill>
              </a:rPr>
              <a:t>Achievement: Know Yourself Learning </a:t>
            </a:r>
            <a:r>
              <a:rPr lang="en-US" dirty="0" smtClean="0">
                <a:solidFill>
                  <a:schemeClr val="bg1"/>
                </a:solidFill>
              </a:rPr>
              <a:t>Board</a:t>
            </a:r>
          </a:p>
          <a:p>
            <a:pPr marL="0" indent="0">
              <a:buNone/>
            </a:pPr>
            <a:endParaRPr lang="en-GB" dirty="0"/>
          </a:p>
          <a:p>
            <a:pPr marL="170168" lvl="1" indent="0">
              <a:buNone/>
            </a:pPr>
            <a:r>
              <a:rPr lang="en-GB" sz="2400" dirty="0" smtClean="0">
                <a:solidFill>
                  <a:schemeClr val="bg1"/>
                </a:solidFill>
              </a:rPr>
              <a:t>Key resources here include:</a:t>
            </a:r>
            <a:endParaRPr lang="en-GB" sz="2400" dirty="0">
              <a:solidFill>
                <a:schemeClr val="bg1"/>
              </a:solidFill>
            </a:endParaRPr>
          </a:p>
          <a:p>
            <a:pPr lvl="1">
              <a:buClrTx/>
              <a:buFont typeface="Arial" panose="020B0604020202020204" pitchFamily="34" charset="0"/>
              <a:buChar char="•"/>
            </a:pPr>
            <a:r>
              <a:rPr lang="en-GB" sz="2400" dirty="0" smtClean="0">
                <a:solidFill>
                  <a:schemeClr val="bg1"/>
                </a:solidFill>
              </a:rPr>
              <a:t>Know Yourself Web based Training</a:t>
            </a:r>
          </a:p>
          <a:p>
            <a:pPr lvl="1">
              <a:buClrTx/>
              <a:buFont typeface="Arial" panose="020B0604020202020204" pitchFamily="34" charset="0"/>
              <a:buChar char="•"/>
            </a:pPr>
            <a:r>
              <a:rPr lang="en-GB" sz="2400" dirty="0" smtClean="0">
                <a:solidFill>
                  <a:schemeClr val="bg1"/>
                </a:solidFill>
              </a:rPr>
              <a:t>Priorities Guide</a:t>
            </a:r>
          </a:p>
        </p:txBody>
      </p:sp>
      <p:sp>
        <p:nvSpPr>
          <p:cNvPr id="3" name="Text Placeholder 2"/>
          <p:cNvSpPr>
            <a:spLocks noGrp="1"/>
          </p:cNvSpPr>
          <p:nvPr>
            <p:ph type="body" sz="quarter" idx="10"/>
          </p:nvPr>
        </p:nvSpPr>
        <p:spPr/>
        <p:txBody>
          <a:bodyPr>
            <a:normAutofit lnSpcReduction="10000"/>
          </a:bodyPr>
          <a:lstStyle/>
          <a:p>
            <a:r>
              <a:rPr lang="en-GB" dirty="0" smtClean="0"/>
              <a:t>Resources</a:t>
            </a:r>
            <a:endParaRPr lang="en-US" dirty="0"/>
          </a:p>
        </p:txBody>
      </p:sp>
    </p:spTree>
    <p:extLst>
      <p:ext uri="{BB962C8B-B14F-4D97-AF65-F5344CB8AC3E}">
        <p14:creationId xmlns:p14="http://schemas.microsoft.com/office/powerpoint/2010/main" val="118572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61035" y="170122"/>
            <a:ext cx="8205261" cy="785553"/>
          </a:xfrm>
        </p:spPr>
        <p:txBody>
          <a:bodyPr>
            <a:normAutofit fontScale="90000"/>
          </a:bodyPr>
          <a:lstStyle/>
          <a:p>
            <a:r>
              <a:rPr lang="en-US" dirty="0"/>
              <a:t>PDC Training Policies and Guidelines</a:t>
            </a:r>
            <a:endParaRPr lang="en-CA" dirty="0"/>
          </a:p>
        </p:txBody>
      </p:sp>
      <p:sp>
        <p:nvSpPr>
          <p:cNvPr id="13" name="Content Placeholder 1"/>
          <p:cNvSpPr>
            <a:spLocks noGrp="1"/>
          </p:cNvSpPr>
          <p:nvPr>
            <p:ph idx="4294967295"/>
          </p:nvPr>
        </p:nvSpPr>
        <p:spPr>
          <a:xfrm>
            <a:off x="457200" y="1189037"/>
            <a:ext cx="8229600" cy="4525963"/>
          </a:xfrm>
          <a:prstGeom prst="rect">
            <a:avLst/>
          </a:prstGeom>
        </p:spPr>
        <p:txBody>
          <a:bodyPr>
            <a:normAutofit lnSpcReduction="10000"/>
          </a:bodyPr>
          <a:lstStyle/>
          <a:p>
            <a:r>
              <a:rPr lang="en-US" sz="1600" dirty="0" smtClean="0">
                <a:latin typeface="Arial" panose="020B0604020202020204" pitchFamily="34" charset="0"/>
                <a:cs typeface="Arial" panose="020B0604020202020204" pitchFamily="34" charset="0"/>
              </a:rPr>
              <a:t>Course completion requires attendance </a:t>
            </a:r>
            <a:r>
              <a:rPr lang="en-US" sz="1600" b="1" u="sng" dirty="0" smtClean="0">
                <a:latin typeface="Arial" panose="020B0604020202020204" pitchFamily="34" charset="0"/>
                <a:cs typeface="Arial" panose="020B0604020202020204" pitchFamily="34" charset="0"/>
              </a:rPr>
              <a:t>at least 80% of the time</a:t>
            </a:r>
            <a:r>
              <a:rPr lang="en-US" sz="1600" dirty="0" smtClean="0">
                <a:latin typeface="Arial" panose="020B0604020202020204" pitchFamily="34" charset="0"/>
                <a:cs typeface="Arial" panose="020B0604020202020204" pitchFamily="34" charset="0"/>
              </a:rPr>
              <a:t>. Attendance must be signed before and after the training.</a:t>
            </a:r>
          </a:p>
          <a:p>
            <a:r>
              <a:rPr lang="en-US" sz="1600" dirty="0" smtClean="0">
                <a:latin typeface="Arial" panose="020B0604020202020204" pitchFamily="34" charset="0"/>
                <a:cs typeface="Arial" panose="020B0604020202020204" pitchFamily="34" charset="0"/>
              </a:rPr>
              <a:t>As appropriate, participants are required to </a:t>
            </a:r>
            <a:r>
              <a:rPr lang="en-US" sz="1600" b="1" dirty="0" smtClean="0">
                <a:latin typeface="Arial" panose="020B0604020202020204" pitchFamily="34" charset="0"/>
                <a:cs typeface="Arial" panose="020B0604020202020204" pitchFamily="34" charset="0"/>
              </a:rPr>
              <a:t>meet the standards to pass the course </a:t>
            </a:r>
            <a:r>
              <a:rPr lang="en-US" sz="1600" dirty="0" smtClean="0">
                <a:latin typeface="Arial" panose="020B0604020202020204" pitchFamily="34" charset="0"/>
                <a:cs typeface="Arial" panose="020B0604020202020204" pitchFamily="34" charset="0"/>
              </a:rPr>
              <a:t>which includes remediation as necessary. This is a key input to employee permanency (e.g. </a:t>
            </a:r>
            <a:r>
              <a:rPr lang="en-US" sz="1600" dirty="0" err="1" smtClean="0">
                <a:latin typeface="Arial" panose="020B0604020202020204" pitchFamily="34" charset="0"/>
                <a:cs typeface="Arial" panose="020B0604020202020204" pitchFamily="34" charset="0"/>
              </a:rPr>
              <a:t>Bootcamps</a:t>
            </a:r>
            <a:r>
              <a:rPr lang="en-US" sz="1600" dirty="0" smtClean="0">
                <a:latin typeface="Arial" panose="020B0604020202020204" pitchFamily="34" charset="0"/>
                <a:cs typeface="Arial" panose="020B0604020202020204" pitchFamily="34" charset="0"/>
              </a:rPr>
              <a:t>).</a:t>
            </a:r>
          </a:p>
          <a:p>
            <a:r>
              <a:rPr lang="en-US" sz="1600" dirty="0" smtClean="0">
                <a:latin typeface="Arial" panose="020B0604020202020204" pitchFamily="34" charset="0"/>
                <a:cs typeface="Arial" panose="020B0604020202020204" pitchFamily="34" charset="0"/>
              </a:rPr>
              <a:t>Per Policy 57 (Acceptable Use of Information, Devices and Technology) course materials and outputs may NOT be disseminated outside Accenture thru such actions as:</a:t>
            </a:r>
          </a:p>
          <a:p>
            <a:pPr lvl="2"/>
            <a:r>
              <a:rPr lang="en-US" sz="1600" dirty="0" smtClean="0">
                <a:solidFill>
                  <a:srgbClr val="002060"/>
                </a:solidFill>
                <a:latin typeface="Arial" panose="020B0604020202020204" pitchFamily="34" charset="0"/>
                <a:cs typeface="Arial" panose="020B0604020202020204" pitchFamily="34" charset="0"/>
              </a:rPr>
              <a:t>Posting in the internet thru social media, blogs, forums, etc.</a:t>
            </a:r>
          </a:p>
          <a:p>
            <a:pPr lvl="2"/>
            <a:r>
              <a:rPr lang="en-US" sz="1600" dirty="0" smtClean="0">
                <a:solidFill>
                  <a:srgbClr val="002060"/>
                </a:solidFill>
                <a:latin typeface="Arial" panose="020B0604020202020204" pitchFamily="34" charset="0"/>
                <a:cs typeface="Arial" panose="020B0604020202020204" pitchFamily="34" charset="0"/>
              </a:rPr>
              <a:t>Forwarding to non-Accenture emails including personal mails</a:t>
            </a:r>
          </a:p>
          <a:p>
            <a:pPr lvl="2"/>
            <a:r>
              <a:rPr lang="en-US" sz="1600" dirty="0" smtClean="0">
                <a:solidFill>
                  <a:srgbClr val="002060"/>
                </a:solidFill>
                <a:latin typeface="Arial" panose="020B0604020202020204" pitchFamily="34" charset="0"/>
                <a:cs typeface="Arial" panose="020B0604020202020204" pitchFamily="34" charset="0"/>
              </a:rPr>
              <a:t>Storing in removable devices such as hard drives, USB, CDs, etc.</a:t>
            </a:r>
          </a:p>
          <a:p>
            <a:r>
              <a:rPr lang="en-US" sz="1600" dirty="0" smtClean="0">
                <a:latin typeface="Arial" panose="020B0604020202020204" pitchFamily="34" charset="0"/>
                <a:cs typeface="Arial" panose="020B0604020202020204" pitchFamily="34" charset="0"/>
              </a:rPr>
              <a:t>Violation of Policy 57 will be sanctioned according to Accenture Code of Discipline.</a:t>
            </a:r>
          </a:p>
          <a:p>
            <a:r>
              <a:rPr lang="en-US" sz="1600" dirty="0" smtClean="0">
                <a:latin typeface="Arial" panose="020B0604020202020204" pitchFamily="34" charset="0"/>
                <a:cs typeface="Arial" panose="020B0604020202020204" pitchFamily="34" charset="0"/>
              </a:rPr>
              <a:t>As appropriate, </a:t>
            </a:r>
            <a:r>
              <a:rPr lang="en-US" sz="1600" b="1" dirty="0" smtClean="0">
                <a:latin typeface="Arial" panose="020B0604020202020204" pitchFamily="34" charset="0"/>
                <a:cs typeface="Arial" panose="020B0604020202020204" pitchFamily="34" charset="0"/>
              </a:rPr>
              <a:t>course outputs MUST be submitted</a:t>
            </a:r>
            <a:r>
              <a:rPr lang="en-US" sz="1600" dirty="0" smtClean="0">
                <a:latin typeface="Arial" panose="020B0604020202020204" pitchFamily="34" charset="0"/>
                <a:cs typeface="Arial" panose="020B0604020202020204" pitchFamily="34" charset="0"/>
              </a:rPr>
              <a:t>.</a:t>
            </a:r>
            <a:endParaRPr lang="en-US" sz="1600" dirty="0" smtClean="0">
              <a:solidFill>
                <a:srgbClr val="002060"/>
              </a:solidFill>
              <a:latin typeface="Arial" panose="020B0604020202020204" pitchFamily="34" charset="0"/>
              <a:cs typeface="Arial" panose="020B0604020202020204" pitchFamily="34" charset="0"/>
            </a:endParaRPr>
          </a:p>
          <a:p>
            <a:r>
              <a:rPr lang="en-US" sz="1600" b="1" u="sng" dirty="0" smtClean="0">
                <a:latin typeface="Arial" panose="020B0604020202020204" pitchFamily="34" charset="0"/>
                <a:cs typeface="Arial" panose="020B0604020202020204" pitchFamily="34" charset="0"/>
              </a:rPr>
              <a:t>Any form of cheating</a:t>
            </a:r>
            <a:r>
              <a:rPr lang="en-US" sz="1600" b="1"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will be handled according to the Accenture Code of Discipline.</a:t>
            </a:r>
          </a:p>
          <a:p>
            <a:r>
              <a:rPr lang="en-US" sz="1600" dirty="0" smtClean="0">
                <a:latin typeface="Arial" panose="020B0604020202020204" pitchFamily="34" charset="0"/>
                <a:cs typeface="Arial" panose="020B0604020202020204" pitchFamily="34" charset="0"/>
              </a:rPr>
              <a:t>Participants should use the appropriate WBS to charge time and expenses (as applicable) related to training. As necessary, it must be ensured that training hours are recovered to help meet chargeability targets.</a:t>
            </a: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48606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177230"/>
            <a:ext cx="8458200" cy="400110"/>
          </a:xfrm>
          <a:prstGeom prst="rect">
            <a:avLst/>
          </a:prstGeom>
          <a:solidFill>
            <a:schemeClr val="accent5">
              <a:lumMod val="60000"/>
              <a:lumOff val="40000"/>
            </a:schemeClr>
          </a:solidFill>
        </p:spPr>
        <p:txBody>
          <a:bodyPr wrap="square" rtlCol="0">
            <a:spAutoFit/>
          </a:bodyPr>
          <a:lstStyle/>
          <a:p>
            <a:r>
              <a:rPr lang="en-US" sz="2000" b="1" dirty="0" smtClean="0">
                <a:latin typeface="Arial" panose="020B0604020202020204" pitchFamily="34" charset="0"/>
                <a:cs typeface="Arial" panose="020B0604020202020204" pitchFamily="34" charset="0"/>
              </a:rPr>
              <a:t>My Time and Expense (</a:t>
            </a:r>
            <a:r>
              <a:rPr lang="en-US" sz="2000" b="1" dirty="0" err="1" smtClean="0">
                <a:latin typeface="Arial" panose="020B0604020202020204" pitchFamily="34" charset="0"/>
                <a:cs typeface="Arial" panose="020B0604020202020204" pitchFamily="34" charset="0"/>
              </a:rPr>
              <a:t>MyTE</a:t>
            </a:r>
            <a:r>
              <a:rPr lang="en-US" sz="2000" b="1" dirty="0" smtClean="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sp>
        <p:nvSpPr>
          <p:cNvPr id="6" name="Title 3"/>
          <p:cNvSpPr>
            <a:spLocks noGrp="1"/>
          </p:cNvSpPr>
          <p:nvPr>
            <p:ph type="title"/>
          </p:nvPr>
        </p:nvSpPr>
        <p:spPr>
          <a:xfrm>
            <a:off x="461035" y="170122"/>
            <a:ext cx="8205261" cy="785553"/>
          </a:xfrm>
        </p:spPr>
        <p:txBody>
          <a:bodyPr/>
          <a:lstStyle/>
          <a:p>
            <a:r>
              <a:rPr lang="en-CA" dirty="0" smtClean="0"/>
              <a:t>HR Reminders</a:t>
            </a:r>
            <a:endParaRPr lang="en-CA" dirty="0"/>
          </a:p>
        </p:txBody>
      </p:sp>
      <p:sp>
        <p:nvSpPr>
          <p:cNvPr id="8" name="Content Placeholder 4"/>
          <p:cNvSpPr>
            <a:spLocks noGrp="1"/>
          </p:cNvSpPr>
          <p:nvPr>
            <p:ph idx="4294967295"/>
          </p:nvPr>
        </p:nvSpPr>
        <p:spPr>
          <a:xfrm>
            <a:off x="457200" y="1680414"/>
            <a:ext cx="8229600" cy="3882186"/>
          </a:xfrm>
          <a:prstGeom prst="rect">
            <a:avLst/>
          </a:prstGeom>
        </p:spPr>
        <p:txBody>
          <a:bodyPr/>
          <a:lstStyle/>
          <a:p>
            <a:pPr>
              <a:spcBef>
                <a:spcPct val="0"/>
              </a:spcBef>
              <a:buFont typeface="Wingdings" panose="05000000000000000000" pitchFamily="2" charset="2"/>
              <a:buChar char="v"/>
              <a:defRPr/>
            </a:pPr>
            <a:r>
              <a:rPr lang="en-US" altLang="en-US" sz="2400" dirty="0"/>
              <a:t> </a:t>
            </a:r>
            <a:r>
              <a:rPr lang="en-US" altLang="en-US" sz="2300" dirty="0" err="1" smtClean="0">
                <a:solidFill>
                  <a:schemeClr val="accent1">
                    <a:lumMod val="50000"/>
                  </a:schemeClr>
                </a:solidFill>
              </a:rPr>
              <a:t>myTE</a:t>
            </a:r>
            <a:r>
              <a:rPr lang="en-US" altLang="en-US" sz="2300" dirty="0" smtClean="0">
                <a:solidFill>
                  <a:schemeClr val="accent1">
                    <a:lumMod val="50000"/>
                  </a:schemeClr>
                </a:solidFill>
              </a:rPr>
              <a:t> creation</a:t>
            </a:r>
          </a:p>
          <a:p>
            <a:pPr>
              <a:spcBef>
                <a:spcPct val="0"/>
              </a:spcBef>
              <a:buFont typeface="Wingdings" panose="05000000000000000000" pitchFamily="2" charset="2"/>
              <a:buChar char="v"/>
              <a:defRPr/>
            </a:pPr>
            <a:endParaRPr lang="en-US" altLang="en-US" sz="2300" dirty="0">
              <a:solidFill>
                <a:schemeClr val="accent1">
                  <a:lumMod val="50000"/>
                </a:schemeClr>
              </a:solidFill>
            </a:endParaRPr>
          </a:p>
          <a:p>
            <a:pPr>
              <a:spcBef>
                <a:spcPct val="0"/>
              </a:spcBef>
              <a:buFont typeface="Wingdings" panose="05000000000000000000" pitchFamily="2" charset="2"/>
              <a:buChar char="v"/>
              <a:defRPr/>
            </a:pPr>
            <a:r>
              <a:rPr lang="en-US" altLang="en-US" sz="2300" dirty="0" smtClean="0">
                <a:solidFill>
                  <a:schemeClr val="accent1">
                    <a:lumMod val="50000"/>
                  </a:schemeClr>
                </a:solidFill>
              </a:rPr>
              <a:t> WBS to use</a:t>
            </a:r>
          </a:p>
          <a:p>
            <a:pPr>
              <a:spcBef>
                <a:spcPct val="0"/>
              </a:spcBef>
              <a:buFont typeface="Wingdings" panose="05000000000000000000" pitchFamily="2" charset="2"/>
              <a:buChar char="v"/>
              <a:defRPr/>
            </a:pPr>
            <a:endParaRPr lang="en-US" altLang="en-US" sz="2300" dirty="0">
              <a:solidFill>
                <a:schemeClr val="accent1">
                  <a:lumMod val="50000"/>
                </a:schemeClr>
              </a:solidFill>
            </a:endParaRPr>
          </a:p>
          <a:p>
            <a:pPr>
              <a:spcBef>
                <a:spcPct val="0"/>
              </a:spcBef>
              <a:buFont typeface="Wingdings" panose="05000000000000000000" pitchFamily="2" charset="2"/>
              <a:buChar char="v"/>
              <a:defRPr/>
            </a:pPr>
            <a:endParaRPr lang="en-US" altLang="en-US" sz="2300" dirty="0" smtClean="0">
              <a:solidFill>
                <a:schemeClr val="accent1">
                  <a:lumMod val="50000"/>
                </a:schemeClr>
              </a:solidFill>
            </a:endParaRPr>
          </a:p>
          <a:p>
            <a:pPr>
              <a:spcBef>
                <a:spcPct val="0"/>
              </a:spcBef>
              <a:buFont typeface="Wingdings" panose="05000000000000000000" pitchFamily="2" charset="2"/>
              <a:buChar char="v"/>
              <a:defRPr/>
            </a:pPr>
            <a:endParaRPr lang="en-US" altLang="en-US" sz="2000" dirty="0">
              <a:solidFill>
                <a:schemeClr val="accent1">
                  <a:lumMod val="50000"/>
                </a:schemeClr>
              </a:solidFill>
            </a:endParaRPr>
          </a:p>
          <a:p>
            <a:pPr>
              <a:spcBef>
                <a:spcPct val="0"/>
              </a:spcBef>
              <a:buFont typeface="Wingdings" panose="05000000000000000000" pitchFamily="2" charset="2"/>
              <a:buChar char="v"/>
              <a:defRPr/>
            </a:pPr>
            <a:r>
              <a:rPr lang="en-US" altLang="en-US" sz="2300" dirty="0" smtClean="0">
                <a:solidFill>
                  <a:schemeClr val="accent1">
                    <a:lumMod val="50000"/>
                  </a:schemeClr>
                </a:solidFill>
              </a:rPr>
              <a:t> </a:t>
            </a:r>
            <a:r>
              <a:rPr lang="en-US" altLang="en-US" sz="2300" dirty="0" err="1" smtClean="0">
                <a:solidFill>
                  <a:schemeClr val="accent1">
                    <a:lumMod val="50000"/>
                  </a:schemeClr>
                </a:solidFill>
              </a:rPr>
              <a:t>myTE</a:t>
            </a:r>
            <a:r>
              <a:rPr lang="en-US" altLang="en-US" sz="2300" dirty="0" smtClean="0">
                <a:solidFill>
                  <a:schemeClr val="accent1">
                    <a:lumMod val="50000"/>
                  </a:schemeClr>
                </a:solidFill>
              </a:rPr>
              <a:t> Approver</a:t>
            </a:r>
          </a:p>
          <a:p>
            <a:pPr>
              <a:spcBef>
                <a:spcPct val="0"/>
              </a:spcBef>
              <a:buFont typeface="Wingdings" panose="05000000000000000000" pitchFamily="2" charset="2"/>
              <a:buChar char="v"/>
              <a:defRPr/>
            </a:pPr>
            <a:endParaRPr lang="en-US" altLang="en-US" sz="2400" dirty="0">
              <a:solidFill>
                <a:schemeClr val="tx2">
                  <a:lumMod val="75000"/>
                </a:schemeClr>
              </a:solidFill>
            </a:endParaRPr>
          </a:p>
          <a:p>
            <a:pPr marL="0" indent="0">
              <a:spcBef>
                <a:spcPct val="0"/>
              </a:spcBef>
              <a:buNone/>
              <a:defRPr/>
            </a:pPr>
            <a:endParaRPr lang="en-US" altLang="en-US" sz="2400" dirty="0" smtClean="0">
              <a:solidFill>
                <a:schemeClr val="tx2">
                  <a:lumMod val="75000"/>
                </a:schemeClr>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530" y="1752600"/>
            <a:ext cx="3175947" cy="67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453390" y="5638800"/>
            <a:ext cx="8462010" cy="1200329"/>
          </a:xfrm>
          <a:prstGeom prst="rect">
            <a:avLst/>
          </a:prstGeom>
          <a:solidFill>
            <a:schemeClr val="accent5">
              <a:lumMod val="20000"/>
              <a:lumOff val="80000"/>
            </a:schemeClr>
          </a:solidFill>
          <a:ln>
            <a:solidFill>
              <a:srgbClr val="002060"/>
            </a:solidFill>
          </a:ln>
        </p:spPr>
        <p:txBody>
          <a:bodyPr wrap="square" rtlCol="0">
            <a:spAutoFit/>
          </a:bodyPr>
          <a:lstStyle/>
          <a:p>
            <a:pPr fontAlgn="base">
              <a:spcBef>
                <a:spcPct val="0"/>
              </a:spcBef>
              <a:spcAft>
                <a:spcPct val="0"/>
              </a:spcAft>
            </a:pPr>
            <a:r>
              <a:rPr lang="en-US" sz="1200" b="1" dirty="0" smtClean="0">
                <a:solidFill>
                  <a:srgbClr val="04617B">
                    <a:lumMod val="50000"/>
                  </a:srgbClr>
                </a:solidFill>
                <a:latin typeface="Arial" charset="0"/>
                <a:cs typeface="Arial" charset="0"/>
              </a:rPr>
              <a:t>Note</a:t>
            </a:r>
            <a:r>
              <a:rPr lang="en-US" sz="1200" dirty="0" smtClean="0">
                <a:solidFill>
                  <a:srgbClr val="04617B">
                    <a:lumMod val="50000"/>
                  </a:srgbClr>
                </a:solidFill>
                <a:latin typeface="Arial" charset="0"/>
                <a:cs typeface="Arial" charset="0"/>
              </a:rPr>
              <a:t>: </a:t>
            </a:r>
            <a:endParaRPr lang="en-US" sz="1200" dirty="0">
              <a:solidFill>
                <a:srgbClr val="04617B">
                  <a:lumMod val="50000"/>
                </a:srgbClr>
              </a:solidFill>
              <a:latin typeface="Arial" charset="0"/>
              <a:cs typeface="Arial" charset="0"/>
            </a:endParaRPr>
          </a:p>
          <a:p>
            <a:pPr marL="285750" indent="-285750" fontAlgn="base">
              <a:spcBef>
                <a:spcPct val="0"/>
              </a:spcBef>
              <a:spcAft>
                <a:spcPct val="0"/>
              </a:spcAft>
              <a:buFontTx/>
              <a:buChar char="-"/>
            </a:pPr>
            <a:r>
              <a:rPr lang="en-US" sz="1200" b="1" dirty="0" smtClean="0">
                <a:solidFill>
                  <a:srgbClr val="04617B">
                    <a:lumMod val="50000"/>
                  </a:srgbClr>
                </a:solidFill>
                <a:latin typeface="Arial" charset="0"/>
                <a:cs typeface="Arial" charset="0"/>
              </a:rPr>
              <a:t>ASE’s </a:t>
            </a:r>
            <a:r>
              <a:rPr lang="en-US" sz="1200" b="1" dirty="0">
                <a:solidFill>
                  <a:srgbClr val="04617B">
                    <a:lumMod val="50000"/>
                  </a:srgbClr>
                </a:solidFill>
                <a:latin typeface="Arial" charset="0"/>
                <a:cs typeface="Arial" charset="0"/>
              </a:rPr>
              <a:t>&lt; 6 months</a:t>
            </a:r>
            <a:r>
              <a:rPr lang="en-US" sz="1200" dirty="0">
                <a:solidFill>
                  <a:srgbClr val="04617B">
                    <a:lumMod val="50000"/>
                  </a:srgbClr>
                </a:solidFill>
                <a:latin typeface="Arial" charset="0"/>
                <a:cs typeface="Arial" charset="0"/>
              </a:rPr>
              <a:t> – in case the </a:t>
            </a:r>
            <a:r>
              <a:rPr lang="en-US" sz="1200" dirty="0" err="1">
                <a:solidFill>
                  <a:srgbClr val="04617B">
                    <a:lumMod val="50000"/>
                  </a:srgbClr>
                </a:solidFill>
                <a:latin typeface="Arial" charset="0"/>
                <a:cs typeface="Arial" charset="0"/>
              </a:rPr>
              <a:t>bootcamp</a:t>
            </a:r>
            <a:r>
              <a:rPr lang="en-US" sz="1200" dirty="0">
                <a:solidFill>
                  <a:srgbClr val="04617B">
                    <a:lumMod val="50000"/>
                  </a:srgbClr>
                </a:solidFill>
                <a:latin typeface="Arial" charset="0"/>
                <a:cs typeface="Arial" charset="0"/>
              </a:rPr>
              <a:t> attendee reports to bench due to training cancellation or postponement, please still use I8635007</a:t>
            </a:r>
          </a:p>
          <a:p>
            <a:pPr marL="285750" indent="-285750" fontAlgn="base">
              <a:spcBef>
                <a:spcPct val="0"/>
              </a:spcBef>
              <a:spcAft>
                <a:spcPct val="0"/>
              </a:spcAft>
              <a:buFontTx/>
              <a:buChar char="-"/>
            </a:pPr>
            <a:r>
              <a:rPr lang="en-US" sz="1200" b="1" dirty="0">
                <a:solidFill>
                  <a:srgbClr val="04617B">
                    <a:lumMod val="50000"/>
                  </a:srgbClr>
                </a:solidFill>
                <a:latin typeface="Arial" charset="0"/>
                <a:cs typeface="Arial" charset="0"/>
              </a:rPr>
              <a:t>Lateral on bench/Non ASE/ASE &gt; 6 months</a:t>
            </a:r>
            <a:r>
              <a:rPr lang="en-US" sz="1200" dirty="0">
                <a:solidFill>
                  <a:srgbClr val="04617B">
                    <a:lumMod val="50000"/>
                  </a:srgbClr>
                </a:solidFill>
                <a:latin typeface="Arial" charset="0"/>
                <a:cs typeface="Arial" charset="0"/>
              </a:rPr>
              <a:t> – please use bench WBS - ARDM001 (Manila) / ARDMB001 (Cebu)  if you are attending classroom training or </a:t>
            </a:r>
            <a:r>
              <a:rPr lang="en-US" sz="1200" dirty="0" err="1">
                <a:solidFill>
                  <a:srgbClr val="04617B">
                    <a:lumMod val="50000"/>
                  </a:srgbClr>
                </a:solidFill>
                <a:latin typeface="Arial" charset="0"/>
                <a:cs typeface="Arial" charset="0"/>
              </a:rPr>
              <a:t>bootcamp</a:t>
            </a:r>
            <a:r>
              <a:rPr lang="en-US" sz="1200" dirty="0">
                <a:solidFill>
                  <a:srgbClr val="04617B">
                    <a:lumMod val="50000"/>
                  </a:srgbClr>
                </a:solidFill>
                <a:latin typeface="Arial" charset="0"/>
                <a:cs typeface="Arial" charset="0"/>
              </a:rPr>
              <a:t>. </a:t>
            </a:r>
            <a:endParaRPr lang="en-US" sz="1200" dirty="0" smtClean="0">
              <a:solidFill>
                <a:srgbClr val="04617B">
                  <a:lumMod val="50000"/>
                </a:srgbClr>
              </a:solidFill>
              <a:latin typeface="Arial" charset="0"/>
              <a:cs typeface="Arial" charset="0"/>
            </a:endParaRPr>
          </a:p>
          <a:p>
            <a:pPr marL="285750" indent="-285750" fontAlgn="base">
              <a:spcBef>
                <a:spcPct val="0"/>
              </a:spcBef>
              <a:spcAft>
                <a:spcPct val="0"/>
              </a:spcAft>
              <a:buFontTx/>
              <a:buChar char="-"/>
            </a:pPr>
            <a:r>
              <a:rPr lang="en-US" sz="1200" b="1" dirty="0" err="1" smtClean="0">
                <a:solidFill>
                  <a:srgbClr val="04617B">
                    <a:lumMod val="50000"/>
                  </a:srgbClr>
                </a:solidFill>
                <a:latin typeface="Arial" charset="0"/>
                <a:cs typeface="Arial" charset="0"/>
              </a:rPr>
              <a:t>MyTE</a:t>
            </a:r>
            <a:r>
              <a:rPr lang="en-US" sz="1200" b="1" dirty="0" smtClean="0">
                <a:solidFill>
                  <a:srgbClr val="04617B">
                    <a:lumMod val="50000"/>
                  </a:srgbClr>
                </a:solidFill>
                <a:latin typeface="Arial" charset="0"/>
                <a:cs typeface="Arial" charset="0"/>
              </a:rPr>
              <a:t> Reviewer </a:t>
            </a:r>
            <a:r>
              <a:rPr lang="en-US" sz="1200" dirty="0" smtClean="0">
                <a:solidFill>
                  <a:srgbClr val="04617B">
                    <a:lumMod val="50000"/>
                  </a:srgbClr>
                </a:solidFill>
                <a:latin typeface="Arial" charset="0"/>
                <a:cs typeface="Arial" charset="0"/>
              </a:rPr>
              <a:t>– main Instructor/ Faculty per </a:t>
            </a:r>
            <a:r>
              <a:rPr lang="en-US" sz="1200" dirty="0" err="1" smtClean="0">
                <a:solidFill>
                  <a:srgbClr val="04617B">
                    <a:lumMod val="50000"/>
                  </a:srgbClr>
                </a:solidFill>
                <a:latin typeface="Arial" charset="0"/>
                <a:cs typeface="Arial" charset="0"/>
              </a:rPr>
              <a:t>bootcamp</a:t>
            </a:r>
            <a:endParaRPr lang="en-US" sz="1200" dirty="0">
              <a:solidFill>
                <a:srgbClr val="04617B">
                  <a:lumMod val="50000"/>
                </a:srgbClr>
              </a:solidFill>
              <a:latin typeface="Arial" charset="0"/>
              <a:cs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466256317"/>
              </p:ext>
            </p:extLst>
          </p:nvPr>
        </p:nvGraphicFramePr>
        <p:xfrm>
          <a:off x="4133849" y="3751004"/>
          <a:ext cx="3771900" cy="1811596"/>
        </p:xfrm>
        <a:graphic>
          <a:graphicData uri="http://schemas.openxmlformats.org/drawingml/2006/table">
            <a:tbl>
              <a:tblPr/>
              <a:tblGrid>
                <a:gridCol w="1219200"/>
                <a:gridCol w="1193800"/>
                <a:gridCol w="1358900"/>
              </a:tblGrid>
              <a:tr h="190500">
                <a:tc>
                  <a:txBody>
                    <a:bodyPr/>
                    <a:lstStyle/>
                    <a:p>
                      <a:pPr algn="ctr" rtl="0" fontAlgn="ctr"/>
                      <a:r>
                        <a:rPr lang="en-US" sz="1050" b="1" i="0" u="none" strike="noStrike" dirty="0" err="1">
                          <a:solidFill>
                            <a:srgbClr val="FFFFFF"/>
                          </a:solidFill>
                          <a:effectLst/>
                          <a:latin typeface="Calibri" panose="020F0502020204030204" pitchFamily="34" charset="0"/>
                        </a:rPr>
                        <a:t>honeylee.s.escote</a:t>
                      </a:r>
                      <a:endParaRPr lang="en-US" sz="105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algn="ctr" rtl="0" fontAlgn="ctr"/>
                      <a:r>
                        <a:rPr lang="en-US" sz="1050" b="1" i="0" u="none" strike="noStrike">
                          <a:solidFill>
                            <a:srgbClr val="FFFFFF"/>
                          </a:solidFill>
                          <a:effectLst/>
                          <a:latin typeface="Calibri" panose="020F0502020204030204" pitchFamily="34" charset="0"/>
                        </a:rPr>
                        <a:t>ryan.c.g.gonzales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algn="ctr" rtl="0" fontAlgn="ctr"/>
                      <a:r>
                        <a:rPr lang="en-US" sz="1050" b="1" i="0" u="none" strike="noStrike">
                          <a:solidFill>
                            <a:srgbClr val="FFFFFF"/>
                          </a:solidFill>
                          <a:effectLst/>
                          <a:latin typeface="Calibri" panose="020F0502020204030204" pitchFamily="34" charset="0"/>
                        </a:rPr>
                        <a:t>salvacion.l.biason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r>
              <a:tr h="190500">
                <a:tc>
                  <a:txBody>
                    <a:bodyPr/>
                    <a:lstStyle/>
                    <a:p>
                      <a:pPr algn="ctr" rtl="0" fontAlgn="b"/>
                      <a:r>
                        <a:rPr lang="en-US" sz="900" b="0" i="0" u="none" strike="noStrike" dirty="0" err="1">
                          <a:solidFill>
                            <a:srgbClr val="000000"/>
                          </a:solidFill>
                          <a:effectLst/>
                          <a:latin typeface="+mj-lt"/>
                        </a:rPr>
                        <a:t>Ariba</a:t>
                      </a:r>
                      <a:endParaRPr lang="en-US" sz="900" b="0" i="0" u="none" strike="noStrike" dirty="0">
                        <a:solidFill>
                          <a:srgbClr val="000000"/>
                        </a:solidFill>
                        <a:effectLst/>
                        <a:latin typeface="+mj-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000000"/>
                          </a:solidFill>
                          <a:effectLst/>
                          <a:latin typeface="+mj-lt"/>
                        </a:rPr>
                        <a:t>IM/DDA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000000"/>
                          </a:solidFill>
                          <a:effectLst/>
                          <a:latin typeface="+mj-lt"/>
                        </a:rPr>
                        <a:t>DCS Non-ISIS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rtl="0" fontAlgn="b"/>
                      <a:r>
                        <a:rPr lang="en-US" sz="900" b="0" i="0" u="none" strike="noStrike" dirty="0" err="1">
                          <a:solidFill>
                            <a:srgbClr val="000000"/>
                          </a:solidFill>
                          <a:effectLst/>
                          <a:latin typeface="+mj-lt"/>
                        </a:rPr>
                        <a:t>Peoplesoft</a:t>
                      </a:r>
                      <a:endParaRPr lang="en-US" sz="900" b="0" i="0" u="none" strike="noStrike" dirty="0">
                        <a:solidFill>
                          <a:srgbClr val="000000"/>
                        </a:solidFill>
                        <a:effectLst/>
                        <a:latin typeface="+mj-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000000"/>
                          </a:solidFill>
                          <a:effectLst/>
                          <a:latin typeface="+mj-lt"/>
                        </a:rPr>
                        <a:t>Hostcentric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smtClean="0">
                          <a:solidFill>
                            <a:srgbClr val="000000"/>
                          </a:solidFill>
                          <a:effectLst/>
                          <a:latin typeface="+mj-lt"/>
                        </a:rPr>
                        <a:t>Java, C++</a:t>
                      </a:r>
                      <a:endParaRPr lang="en-US" sz="900" b="0" i="0" u="none" strike="noStrike" dirty="0">
                        <a:solidFill>
                          <a:srgbClr val="000000"/>
                        </a:solidFill>
                        <a:effectLst/>
                        <a:latin typeface="+mj-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rtl="0" fontAlgn="b"/>
                      <a:r>
                        <a:rPr lang="en-US" sz="900" b="0" i="0" u="none" strike="noStrike" dirty="0">
                          <a:solidFill>
                            <a:srgbClr val="000000"/>
                          </a:solidFill>
                          <a:effectLst/>
                          <a:latin typeface="+mj-lt"/>
                        </a:rPr>
                        <a:t>Siebel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000000"/>
                          </a:solidFill>
                          <a:effectLst/>
                          <a:latin typeface="+mj-lt"/>
                        </a:rPr>
                        <a:t>QM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j-lt"/>
                        </a:rPr>
                        <a:t>JDE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5201">
                <a:tc>
                  <a:txBody>
                    <a:bodyPr/>
                    <a:lstStyle/>
                    <a:p>
                      <a:pPr algn="ctr" rtl="0" fontAlgn="b"/>
                      <a:r>
                        <a:rPr lang="en-US" sz="900" b="0" i="0" u="none" strike="noStrike">
                          <a:solidFill>
                            <a:srgbClr val="000000"/>
                          </a:solidFill>
                          <a:effectLst/>
                          <a:latin typeface="+mj-lt"/>
                        </a:rPr>
                        <a:t>Software as a Service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000000"/>
                          </a:solidFill>
                          <a:effectLst/>
                          <a:latin typeface="+mj-lt"/>
                        </a:rPr>
                        <a:t>SAP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000000"/>
                          </a:solidFill>
                          <a:effectLst/>
                          <a:latin typeface="+mj-lt"/>
                        </a:rPr>
                        <a:t>Mobility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rtl="0" fontAlgn="b"/>
                      <a:r>
                        <a:rPr lang="en-US" sz="900" b="0" i="0" u="none" strike="noStrike">
                          <a:solidFill>
                            <a:srgbClr val="000000"/>
                          </a:solidFill>
                          <a:effectLst/>
                          <a:latin typeface="+mj-lt"/>
                        </a:rPr>
                        <a:t>Testing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dirty="0">
                          <a:solidFill>
                            <a:srgbClr val="000000"/>
                          </a:solidFill>
                          <a:effectLst/>
                          <a:latin typeface="+mj-lt"/>
                        </a:rPr>
                        <a:t>Tech Arch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0" i="0" u="none" strike="noStrike">
                          <a:solidFill>
                            <a:srgbClr val="000000"/>
                          </a:solidFill>
                          <a:effectLst/>
                          <a:latin typeface="+mj-lt"/>
                        </a:rPr>
                        <a:t>Oracle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4300">
                <a:tc>
                  <a:txBody>
                    <a:bodyPr/>
                    <a:lstStyle/>
                    <a:p>
                      <a:pPr algn="l" fontAlgn="b"/>
                      <a:endParaRPr lang="en-US" sz="900" b="0" i="0" u="none" strike="noStrike">
                        <a:solidFill>
                          <a:srgbClr val="000000"/>
                        </a:solidFill>
                        <a:effectLst/>
                        <a:latin typeface="+mj-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dirty="0">
                        <a:solidFill>
                          <a:srgbClr val="000000"/>
                        </a:solidFill>
                        <a:effectLst/>
                        <a:latin typeface="+mj-lt"/>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rtl="0" fontAlgn="b"/>
                      <a:r>
                        <a:rPr lang="en-US" sz="900" b="0" i="0" u="none" strike="noStrike" dirty="0">
                          <a:solidFill>
                            <a:srgbClr val="000000"/>
                          </a:solidFill>
                          <a:effectLst/>
                          <a:latin typeface="+mj-lt"/>
                        </a:rPr>
                        <a:t>PPSM/ Industry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7101">
                <a:tc>
                  <a:txBody>
                    <a:bodyPr/>
                    <a:lstStyle/>
                    <a:p>
                      <a:pPr algn="l" fontAlgn="b"/>
                      <a:endParaRPr lang="en-US" sz="900" b="0" i="0" u="none" strike="noStrike" dirty="0">
                        <a:solidFill>
                          <a:srgbClr val="000000"/>
                        </a:solidFill>
                        <a:effectLst/>
                        <a:latin typeface="+mj-lt"/>
                      </a:endParaRPr>
                    </a:p>
                  </a:txBody>
                  <a:tcPr marL="9525" marR="9525" marT="9525" marB="0" anchor="b">
                    <a:lnL>
                      <a:noFill/>
                    </a:lnL>
                    <a:lnR>
                      <a:noFill/>
                    </a:lnR>
                    <a:lnT>
                      <a:noFill/>
                    </a:lnT>
                    <a:lnB>
                      <a:noFill/>
                    </a:lnB>
                  </a:tcPr>
                </a:tc>
                <a:tc>
                  <a:txBody>
                    <a:bodyPr/>
                    <a:lstStyle/>
                    <a:p>
                      <a:pPr algn="l" fontAlgn="b"/>
                      <a:endParaRPr lang="en-US" sz="900" b="0" i="0" u="none" strike="noStrike" dirty="0">
                        <a:solidFill>
                          <a:srgbClr val="000000"/>
                        </a:solidFill>
                        <a:effectLst/>
                        <a:latin typeface="+mj-lt"/>
                      </a:endParaRPr>
                    </a:p>
                  </a:txBody>
                  <a:tcPr marL="9525" marR="9525" marT="9525" marB="0" anchor="b">
                    <a:lnL>
                      <a:noFill/>
                    </a:lnL>
                    <a:lnR>
                      <a:noFill/>
                    </a:lnR>
                    <a:lnT>
                      <a:noFill/>
                    </a:lnT>
                    <a:lnB>
                      <a:noFill/>
                    </a:lnB>
                  </a:tcPr>
                </a:tc>
                <a:tc>
                  <a:txBody>
                    <a:bodyPr/>
                    <a:lstStyle/>
                    <a:p>
                      <a:pPr algn="l" fontAlgn="b"/>
                      <a:endParaRPr lang="en-US" sz="900" b="0" i="0" u="none" strike="noStrike" dirty="0">
                        <a:solidFill>
                          <a:srgbClr val="000000"/>
                        </a:solidFill>
                        <a:effectLst/>
                        <a:latin typeface="+mj-lt"/>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190500">
                <a:tc gridSpan="3">
                  <a:txBody>
                    <a:bodyPr/>
                    <a:lstStyle/>
                    <a:p>
                      <a:pPr algn="ctr" rtl="0" fontAlgn="b"/>
                      <a:r>
                        <a:rPr lang="en-US" sz="1050" b="1" i="0" u="none" strike="noStrike">
                          <a:solidFill>
                            <a:srgbClr val="FFFFFF"/>
                          </a:solidFill>
                          <a:effectLst/>
                          <a:latin typeface="Calibri" panose="020F0502020204030204" pitchFamily="34" charset="0"/>
                        </a:rPr>
                        <a:t>william.d.cauguiran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6365C"/>
                    </a:solidFill>
                  </a:tcPr>
                </a:tc>
                <a:tc hMerge="1">
                  <a:txBody>
                    <a:bodyPr/>
                    <a:lstStyle/>
                    <a:p>
                      <a:endParaRPr lang="en-US"/>
                    </a:p>
                  </a:txBody>
                  <a:tcPr/>
                </a:tc>
                <a:tc hMerge="1">
                  <a:txBody>
                    <a:bodyPr/>
                    <a:lstStyle/>
                    <a:p>
                      <a:endParaRPr lang="en-US"/>
                    </a:p>
                  </a:txBody>
                  <a:tcPr/>
                </a:tc>
              </a:tr>
              <a:tr h="200025">
                <a:tc gridSpan="3">
                  <a:txBody>
                    <a:bodyPr/>
                    <a:lstStyle/>
                    <a:p>
                      <a:pPr algn="ctr" rtl="0" fontAlgn="b"/>
                      <a:r>
                        <a:rPr lang="en-US" sz="1050" b="0" i="0" u="none" strike="noStrike" dirty="0">
                          <a:solidFill>
                            <a:srgbClr val="000000"/>
                          </a:solidFill>
                          <a:effectLst/>
                          <a:latin typeface="Calibri" panose="020F0502020204030204" pitchFamily="34" charset="0"/>
                        </a:rPr>
                        <a:t>All Cebu Bench Employees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163688230"/>
              </p:ext>
            </p:extLst>
          </p:nvPr>
        </p:nvGraphicFramePr>
        <p:xfrm>
          <a:off x="2876550" y="2526829"/>
          <a:ext cx="6038850" cy="1009650"/>
        </p:xfrm>
        <a:graphic>
          <a:graphicData uri="http://schemas.openxmlformats.org/presentationml/2006/ole">
            <mc:AlternateContent xmlns:mc="http://schemas.openxmlformats.org/markup-compatibility/2006">
              <mc:Choice xmlns:v="urn:schemas-microsoft-com:vml" Requires="v">
                <p:oleObj spid="_x0000_s1026" name="Worksheet" r:id="rId5" imgW="6038985" imgH="1009560" progId="Excel.Sheet.12">
                  <p:embed/>
                </p:oleObj>
              </mc:Choice>
              <mc:Fallback>
                <p:oleObj name="Worksheet" r:id="rId5" imgW="6038985" imgH="1009560" progId="Excel.Sheet.12">
                  <p:embed/>
                  <p:pic>
                    <p:nvPicPr>
                      <p:cNvPr id="0" name=""/>
                      <p:cNvPicPr/>
                      <p:nvPr/>
                    </p:nvPicPr>
                    <p:blipFill>
                      <a:blip r:embed="rId6"/>
                      <a:stretch>
                        <a:fillRect/>
                      </a:stretch>
                    </p:blipFill>
                    <p:spPr>
                      <a:xfrm>
                        <a:off x="2876550" y="2526829"/>
                        <a:ext cx="6038850" cy="1009650"/>
                      </a:xfrm>
                      <a:prstGeom prst="rect">
                        <a:avLst/>
                      </a:prstGeom>
                    </p:spPr>
                  </p:pic>
                </p:oleObj>
              </mc:Fallback>
            </mc:AlternateContent>
          </a:graphicData>
        </a:graphic>
      </p:graphicFrame>
    </p:spTree>
    <p:extLst>
      <p:ext uri="{BB962C8B-B14F-4D97-AF65-F5344CB8AC3E}">
        <p14:creationId xmlns:p14="http://schemas.microsoft.com/office/powerpoint/2010/main" val="239998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fade">
                                      <p:cBhvr>
                                        <p:cTn id="11" dur="500"/>
                                        <p:tgtEl>
                                          <p:spTgt spid="1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500"/>
                                        <p:tgtEl>
                                          <p:spTgt spid="1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fade">
                                      <p:cBhvr>
                                        <p:cTn id="19"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461035" y="170122"/>
            <a:ext cx="8205261" cy="785553"/>
          </a:xfrm>
        </p:spPr>
        <p:txBody>
          <a:bodyPr/>
          <a:lstStyle/>
          <a:p>
            <a:r>
              <a:rPr lang="en-CA" dirty="0" smtClean="0"/>
              <a:t>HR Reminders</a:t>
            </a:r>
            <a:endParaRPr lang="en-CA" dirty="0"/>
          </a:p>
        </p:txBody>
      </p:sp>
      <p:sp>
        <p:nvSpPr>
          <p:cNvPr id="6" name="TextBox 5"/>
          <p:cNvSpPr txBox="1"/>
          <p:nvPr/>
        </p:nvSpPr>
        <p:spPr>
          <a:xfrm>
            <a:off x="457200" y="1177290"/>
            <a:ext cx="8458200" cy="400110"/>
          </a:xfrm>
          <a:prstGeom prst="rect">
            <a:avLst/>
          </a:prstGeom>
          <a:solidFill>
            <a:schemeClr val="accent5">
              <a:lumMod val="60000"/>
              <a:lumOff val="40000"/>
            </a:schemeClr>
          </a:solidFill>
        </p:spPr>
        <p:txBody>
          <a:bodyPr wrap="square" rtlCol="0">
            <a:spAutoFit/>
          </a:bodyPr>
          <a:lstStyle/>
          <a:p>
            <a:r>
              <a:rPr lang="en-US" sz="2000" b="1" dirty="0" smtClean="0">
                <a:latin typeface="Arial" panose="020B0604020202020204" pitchFamily="34" charset="0"/>
                <a:cs typeface="Arial" panose="020B0604020202020204" pitchFamily="34" charset="0"/>
              </a:rPr>
              <a:t>Leaves and Holidays</a:t>
            </a:r>
            <a:endParaRPr lang="en-US" sz="2000" b="1" dirty="0">
              <a:latin typeface="Arial" panose="020B0604020202020204" pitchFamily="34" charset="0"/>
              <a:cs typeface="Arial" panose="020B0604020202020204" pitchFamily="34" charset="0"/>
            </a:endParaRPr>
          </a:p>
        </p:txBody>
      </p:sp>
      <p:sp>
        <p:nvSpPr>
          <p:cNvPr id="7" name="TextBox 6"/>
          <p:cNvSpPr txBox="1"/>
          <p:nvPr/>
        </p:nvSpPr>
        <p:spPr>
          <a:xfrm>
            <a:off x="457200" y="1828800"/>
            <a:ext cx="8001000" cy="369332"/>
          </a:xfrm>
          <a:prstGeom prst="rect">
            <a:avLst/>
          </a:prstGeom>
          <a:noFill/>
        </p:spPr>
        <p:txBody>
          <a:bodyPr wrap="square" rtlCol="0">
            <a:spAutoFit/>
          </a:bodyPr>
          <a:lstStyle/>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919679051"/>
              </p:ext>
            </p:extLst>
          </p:nvPr>
        </p:nvGraphicFramePr>
        <p:xfrm>
          <a:off x="457200" y="1615440"/>
          <a:ext cx="8458200" cy="4259580"/>
        </p:xfrm>
        <a:graphic>
          <a:graphicData uri="http://schemas.openxmlformats.org/drawingml/2006/table">
            <a:tbl>
              <a:tblPr firstRow="1" bandRow="1">
                <a:tableStyleId>{5C22544A-7EE6-4342-B048-85BDC9FD1C3A}</a:tableStyleId>
              </a:tblPr>
              <a:tblGrid>
                <a:gridCol w="990600"/>
                <a:gridCol w="1828800"/>
                <a:gridCol w="5638800"/>
              </a:tblGrid>
              <a:tr h="296691">
                <a:tc>
                  <a:txBody>
                    <a:bodyPr/>
                    <a:lstStyle/>
                    <a:p>
                      <a:pPr algn="ctr"/>
                      <a:r>
                        <a:rPr lang="en-US" sz="1400" dirty="0" smtClean="0">
                          <a:latin typeface="Arial" panose="020B0604020202020204" pitchFamily="34" charset="0"/>
                          <a:cs typeface="Arial" panose="020B0604020202020204" pitchFamily="34" charset="0"/>
                        </a:rPr>
                        <a:t>Category</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err="1" smtClean="0">
                          <a:latin typeface="Arial" panose="020B0604020202020204" pitchFamily="34" charset="0"/>
                          <a:cs typeface="Arial" panose="020B0604020202020204" pitchFamily="34" charset="0"/>
                        </a:rPr>
                        <a:t>Availment</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smtClean="0">
                          <a:latin typeface="Arial" panose="020B0604020202020204" pitchFamily="34" charset="0"/>
                          <a:cs typeface="Arial" panose="020B0604020202020204" pitchFamily="34" charset="0"/>
                        </a:rPr>
                        <a:t>Notification</a:t>
                      </a:r>
                      <a:endParaRPr lang="en-US" sz="1400" dirty="0">
                        <a:latin typeface="Arial" panose="020B0604020202020204" pitchFamily="34" charset="0"/>
                        <a:cs typeface="Arial" panose="020B0604020202020204" pitchFamily="34" charset="0"/>
                      </a:endParaRPr>
                    </a:p>
                  </a:txBody>
                  <a:tcPr/>
                </a:tc>
              </a:tr>
              <a:tr h="822960">
                <a:tc>
                  <a:txBody>
                    <a:bodyPr/>
                    <a:lstStyle/>
                    <a:p>
                      <a:r>
                        <a:rPr lang="en-US" sz="1200" b="1" i="1" dirty="0" smtClean="0">
                          <a:latin typeface="Arial" panose="020B0604020202020204" pitchFamily="34" charset="0"/>
                          <a:cs typeface="Arial" panose="020B0604020202020204" pitchFamily="34" charset="0"/>
                        </a:rPr>
                        <a:t>Vacation Leave</a:t>
                      </a:r>
                      <a:endParaRPr lang="en-US" sz="1200" b="1" i="1"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1.25</a:t>
                      </a:r>
                      <a:r>
                        <a:rPr lang="en-US" sz="1200" baseline="0" dirty="0" smtClean="0">
                          <a:latin typeface="Arial" panose="020B0604020202020204" pitchFamily="34" charset="0"/>
                          <a:cs typeface="Arial" panose="020B0604020202020204" pitchFamily="34" charset="0"/>
                        </a:rPr>
                        <a:t> days per month accrual (total of 15 days per year)</a:t>
                      </a:r>
                    </a:p>
                    <a:p>
                      <a:endParaRPr lang="en-US" sz="1200" baseline="0" dirty="0" smtClean="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Employees are required to follow the vacation leave application, scheduling and approval process. Subject to business exigencies, applications for VL may be mandated, re-scheduled, or disapproved. </a:t>
                      </a:r>
                      <a:r>
                        <a:rPr lang="en-US" sz="1200" b="1" dirty="0" smtClean="0">
                          <a:latin typeface="Arial" panose="020B0604020202020204" pitchFamily="34" charset="0"/>
                          <a:cs typeface="Arial" panose="020B0604020202020204" pitchFamily="34" charset="0"/>
                        </a:rPr>
                        <a:t>1 - 2 weeks lead time is required for vacation</a:t>
                      </a:r>
                      <a:r>
                        <a:rPr lang="en-US" sz="1200" b="1" baseline="0" dirty="0" smtClean="0">
                          <a:latin typeface="Arial" panose="020B0604020202020204" pitchFamily="34" charset="0"/>
                          <a:cs typeface="Arial" panose="020B0604020202020204" pitchFamily="34" charset="0"/>
                        </a:rPr>
                        <a:t> leave.</a:t>
                      </a:r>
                      <a:endParaRPr lang="en-US" sz="1200" b="1" dirty="0">
                        <a:latin typeface="Arial" panose="020B0604020202020204" pitchFamily="34" charset="0"/>
                        <a:cs typeface="Arial" panose="020B0604020202020204" pitchFamily="34" charset="0"/>
                      </a:endParaRPr>
                    </a:p>
                  </a:txBody>
                  <a:tcPr/>
                </a:tc>
              </a:tr>
              <a:tr h="1513124">
                <a:tc>
                  <a:txBody>
                    <a:bodyPr/>
                    <a:lstStyle/>
                    <a:p>
                      <a:r>
                        <a:rPr lang="en-US" sz="1200" b="1" i="1" dirty="0" smtClean="0">
                          <a:latin typeface="Arial" panose="020B0604020202020204" pitchFamily="34" charset="0"/>
                          <a:cs typeface="Arial" panose="020B0604020202020204" pitchFamily="34" charset="0"/>
                        </a:rPr>
                        <a:t>Sick Leave</a:t>
                      </a:r>
                      <a:endParaRPr lang="en-US" sz="1200" b="1" i="1"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1.08 days per month accrual (total of 13 days per year)</a:t>
                      </a:r>
                    </a:p>
                  </a:txBody>
                  <a:tcPr/>
                </a:tc>
                <a:tc>
                  <a:txBody>
                    <a:bodyPr/>
                    <a:lstStyle/>
                    <a:p>
                      <a:r>
                        <a:rPr lang="en-US" sz="1200" dirty="0" smtClean="0">
                          <a:latin typeface="Arial" panose="020B0604020202020204" pitchFamily="34" charset="0"/>
                          <a:cs typeface="Arial" panose="020B0604020202020204" pitchFamily="34" charset="0"/>
                        </a:rPr>
                        <a:t>Employees must notify his</a:t>
                      </a:r>
                      <a:r>
                        <a:rPr lang="en-US" sz="1200" baseline="0" dirty="0" smtClean="0">
                          <a:latin typeface="Arial" panose="020B0604020202020204" pitchFamily="34" charset="0"/>
                          <a:cs typeface="Arial" panose="020B0604020202020204" pitchFamily="34" charset="0"/>
                        </a:rPr>
                        <a:t> Instructor/ Lead </a:t>
                      </a:r>
                      <a:r>
                        <a:rPr lang="en-US" sz="1200" dirty="0" smtClean="0">
                          <a:latin typeface="Arial" panose="020B0604020202020204" pitchFamily="34" charset="0"/>
                          <a:cs typeface="Arial" panose="020B0604020202020204" pitchFamily="34" charset="0"/>
                        </a:rPr>
                        <a:t>of absence due to sickness or injury </a:t>
                      </a:r>
                      <a:r>
                        <a:rPr lang="en-US" sz="1200" b="1" dirty="0" smtClean="0">
                          <a:latin typeface="Arial" panose="020B0604020202020204" pitchFamily="34" charset="0"/>
                          <a:cs typeface="Arial" panose="020B0604020202020204" pitchFamily="34" charset="0"/>
                        </a:rPr>
                        <a:t>through AbsenceCare hotlines</a:t>
                      </a:r>
                      <a:r>
                        <a:rPr lang="en-US" sz="1200" dirty="0" smtClean="0">
                          <a:latin typeface="Arial" panose="020B0604020202020204" pitchFamily="34" charset="0"/>
                          <a:cs typeface="Arial" panose="020B0604020202020204" pitchFamily="34" charset="0"/>
                        </a:rPr>
                        <a:t>.</a:t>
                      </a:r>
                    </a:p>
                    <a:p>
                      <a:r>
                        <a:rPr lang="en-US" sz="1050" b="1" dirty="0" smtClean="0">
                          <a:latin typeface="Arial" panose="020B0604020202020204" pitchFamily="34" charset="0"/>
                          <a:cs typeface="Arial" panose="020B0604020202020204" pitchFamily="34" charset="0"/>
                        </a:rPr>
                        <a:t>(02) 548 9100 (PLDT)</a:t>
                      </a:r>
                    </a:p>
                    <a:p>
                      <a:r>
                        <a:rPr lang="en-US" sz="1050" b="1" dirty="0" smtClean="0">
                          <a:latin typeface="Arial" panose="020B0604020202020204" pitchFamily="34" charset="0"/>
                          <a:cs typeface="Arial" panose="020B0604020202020204" pitchFamily="34" charset="0"/>
                        </a:rPr>
                        <a:t>(02) 717 3500 (Globe) </a:t>
                      </a:r>
                    </a:p>
                    <a:p>
                      <a:r>
                        <a:rPr lang="en-US" sz="1050" b="1" dirty="0" smtClean="0">
                          <a:latin typeface="Arial" panose="020B0604020202020204" pitchFamily="34" charset="0"/>
                          <a:cs typeface="Arial" panose="020B0604020202020204" pitchFamily="34" charset="0"/>
                        </a:rPr>
                        <a:t>(02) 909 2273 (Globe)  </a:t>
                      </a:r>
                    </a:p>
                    <a:p>
                      <a:endParaRPr lang="en-US" sz="1050" b="1" dirty="0" smtClean="0">
                        <a:latin typeface="Arial" panose="020B0604020202020204" pitchFamily="34" charset="0"/>
                        <a:cs typeface="Arial" panose="020B0604020202020204" pitchFamily="34" charset="0"/>
                      </a:endParaRPr>
                    </a:p>
                    <a:p>
                      <a:r>
                        <a:rPr lang="en-US" sz="1050" b="1" dirty="0" smtClean="0">
                          <a:latin typeface="Arial" panose="020B0604020202020204" pitchFamily="34" charset="0"/>
                          <a:cs typeface="Arial" panose="020B0604020202020204" pitchFamily="34" charset="0"/>
                        </a:rPr>
                        <a:t>Cebu</a:t>
                      </a:r>
                    </a:p>
                    <a:p>
                      <a:r>
                        <a:rPr lang="en-US" sz="1050" b="1" dirty="0" smtClean="0">
                          <a:latin typeface="Arial" panose="020B0604020202020204" pitchFamily="34" charset="0"/>
                          <a:cs typeface="Arial" panose="020B0604020202020204" pitchFamily="34" charset="0"/>
                        </a:rPr>
                        <a:t>(032) 265 5000  </a:t>
                      </a:r>
                    </a:p>
                    <a:p>
                      <a:endParaRPr lang="en-US" sz="1050" dirty="0" smtClean="0">
                        <a:latin typeface="Arial" panose="020B0604020202020204" pitchFamily="34" charset="0"/>
                        <a:cs typeface="Arial" panose="020B0604020202020204" pitchFamily="34" charset="0"/>
                      </a:endParaRPr>
                    </a:p>
                    <a:p>
                      <a:r>
                        <a:rPr lang="en-US" sz="1200" dirty="0" smtClean="0">
                          <a:latin typeface="Arial" panose="020B0604020202020204" pitchFamily="34" charset="0"/>
                          <a:cs typeface="Arial" panose="020B0604020202020204" pitchFamily="34" charset="0"/>
                        </a:rPr>
                        <a:t>Employees should not rely on messages left with co-workers to provide notice. Inasmuch as it is reasonably possible, notification should be at least two (2) hours before the employee’s work shift of each sick day to be taken.</a:t>
                      </a:r>
                      <a:endParaRPr lang="en-US" sz="1200" dirty="0">
                        <a:latin typeface="Arial" panose="020B0604020202020204" pitchFamily="34" charset="0"/>
                        <a:cs typeface="Arial" panose="020B0604020202020204" pitchFamily="34" charset="0"/>
                      </a:endParaRPr>
                    </a:p>
                  </a:txBody>
                  <a:tcPr/>
                </a:tc>
              </a:tr>
              <a:tr h="944879">
                <a:tc>
                  <a:txBody>
                    <a:bodyPr/>
                    <a:lstStyle/>
                    <a:p>
                      <a:r>
                        <a:rPr lang="en-US" sz="1200" b="1" i="1" dirty="0" smtClean="0">
                          <a:latin typeface="Arial" panose="020B0604020202020204" pitchFamily="34" charset="0"/>
                          <a:cs typeface="Arial" panose="020B0604020202020204" pitchFamily="34" charset="0"/>
                        </a:rPr>
                        <a:t>Elective Holiday</a:t>
                      </a:r>
                      <a:endParaRPr lang="en-US" sz="1200" b="1" i="1"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2 elective</a:t>
                      </a:r>
                      <a:r>
                        <a:rPr lang="en-US" sz="1200" baseline="0" dirty="0" smtClean="0">
                          <a:latin typeface="Arial" panose="020B0604020202020204" pitchFamily="34" charset="0"/>
                          <a:cs typeface="Arial" panose="020B0604020202020204" pitchFamily="34" charset="0"/>
                        </a:rPr>
                        <a:t> holidays may be chosen as non-working holiday, and the rest are expected to be worked</a:t>
                      </a:r>
                      <a:endParaRPr lang="en-US" sz="1200" dirty="0">
                        <a:latin typeface="Arial" panose="020B0604020202020204" pitchFamily="34" charset="0"/>
                        <a:cs typeface="Arial" panose="020B0604020202020204" pitchFamily="34" charset="0"/>
                      </a:endParaRPr>
                    </a:p>
                  </a:txBody>
                  <a:tcPr/>
                </a:tc>
                <a:tc>
                  <a:txBody>
                    <a:bodyPr/>
                    <a:lstStyle/>
                    <a:p>
                      <a:r>
                        <a:rPr lang="en-US" sz="1200" dirty="0" smtClean="0">
                          <a:latin typeface="Arial" panose="020B0604020202020204" pitchFamily="34" charset="0"/>
                          <a:cs typeface="Arial" panose="020B0604020202020204" pitchFamily="34" charset="0"/>
                        </a:rPr>
                        <a:t>Employee needs</a:t>
                      </a:r>
                      <a:r>
                        <a:rPr lang="en-US" sz="1200" baseline="0" dirty="0" smtClean="0">
                          <a:latin typeface="Arial" panose="020B0604020202020204" pitchFamily="34" charset="0"/>
                          <a:cs typeface="Arial" panose="020B0604020202020204" pitchFamily="34" charset="0"/>
                        </a:rPr>
                        <a:t> to notify Instructor/ Lead if he will take the Elective Holiday or will be reporting to work on that day. </a:t>
                      </a:r>
                    </a:p>
                    <a:p>
                      <a:endParaRPr lang="en-US" sz="1200" baseline="0" dirty="0" smtClean="0">
                        <a:latin typeface="Arial" panose="020B0604020202020204" pitchFamily="34" charset="0"/>
                        <a:cs typeface="Arial" panose="020B0604020202020204" pitchFamily="34" charset="0"/>
                      </a:endParaRPr>
                    </a:p>
                    <a:p>
                      <a:r>
                        <a:rPr lang="en-US" sz="1200" baseline="0" dirty="0" smtClean="0">
                          <a:latin typeface="Arial" panose="020B0604020202020204" pitchFamily="34" charset="0"/>
                          <a:cs typeface="Arial" panose="020B0604020202020204" pitchFamily="34" charset="0"/>
                        </a:rPr>
                        <a:t>Unworked EH more than 2 days will be charged to VL/SL if valid</a:t>
                      </a:r>
                      <a:endParaRPr lang="en-US" sz="1200" dirty="0">
                        <a:latin typeface="Arial" panose="020B0604020202020204" pitchFamily="34" charset="0"/>
                        <a:cs typeface="Arial" panose="020B0604020202020204" pitchFamily="34" charset="0"/>
                      </a:endParaRPr>
                    </a:p>
                  </a:txBody>
                  <a:tcPr/>
                </a:tc>
              </a:tr>
            </a:tbl>
          </a:graphicData>
        </a:graphic>
      </p:graphicFrame>
      <p:sp>
        <p:nvSpPr>
          <p:cNvPr id="9" name="TextBox 8"/>
          <p:cNvSpPr txBox="1"/>
          <p:nvPr/>
        </p:nvSpPr>
        <p:spPr>
          <a:xfrm>
            <a:off x="457200" y="5842337"/>
            <a:ext cx="8458200" cy="1015663"/>
          </a:xfrm>
          <a:prstGeom prst="rect">
            <a:avLst/>
          </a:prstGeom>
          <a:solidFill>
            <a:schemeClr val="accent5">
              <a:lumMod val="20000"/>
              <a:lumOff val="80000"/>
            </a:schemeClr>
          </a:solidFill>
          <a:ln>
            <a:solidFill>
              <a:srgbClr val="002060"/>
            </a:solidFill>
          </a:ln>
        </p:spPr>
        <p:txBody>
          <a:bodyPr wrap="square" rtlCol="0">
            <a:spAutoFit/>
          </a:bodyPr>
          <a:lstStyle/>
          <a:p>
            <a:r>
              <a:rPr lang="en-US" sz="1200" b="1" dirty="0" smtClean="0">
                <a:latin typeface="Arial" panose="020B0604020202020204" pitchFamily="34" charset="0"/>
                <a:cs typeface="Arial" panose="020B0604020202020204" pitchFamily="34" charset="0"/>
              </a:rPr>
              <a:t>Note:</a:t>
            </a:r>
          </a:p>
          <a:p>
            <a:pPr marL="285750" indent="-285750">
              <a:buFontTx/>
              <a:buChar char="-"/>
            </a:pPr>
            <a:r>
              <a:rPr lang="en-US" sz="1200" baseline="0" dirty="0" smtClean="0">
                <a:latin typeface="Arial" panose="020B0604020202020204" pitchFamily="34" charset="0"/>
                <a:cs typeface="Arial" panose="020B0604020202020204" pitchFamily="34" charset="0"/>
              </a:rPr>
              <a:t>New joiners are entitled to avail pro-rated VL and SL for the fiscal year (accrual X number months</a:t>
            </a:r>
            <a:r>
              <a:rPr lang="en-US" sz="1200" dirty="0" smtClean="0">
                <a:latin typeface="Arial" panose="020B0604020202020204" pitchFamily="34" charset="0"/>
                <a:cs typeface="Arial" panose="020B0604020202020204" pitchFamily="34" charset="0"/>
              </a:rPr>
              <a:t> from hire date)</a:t>
            </a:r>
            <a:endParaRPr lang="en-US" sz="1200" baseline="0" dirty="0" smtClean="0">
              <a:latin typeface="Arial" panose="020B0604020202020204" pitchFamily="34" charset="0"/>
              <a:cs typeface="Arial" panose="020B0604020202020204" pitchFamily="34" charset="0"/>
            </a:endParaRPr>
          </a:p>
          <a:p>
            <a:pPr marL="285750" indent="-285750">
              <a:buFontTx/>
              <a:buChar char="-"/>
            </a:pPr>
            <a:r>
              <a:rPr lang="en-US" sz="1200" dirty="0" smtClean="0">
                <a:latin typeface="Arial" panose="020B0604020202020204" pitchFamily="34" charset="0"/>
                <a:cs typeface="Arial" panose="020B0604020202020204" pitchFamily="34" charset="0"/>
              </a:rPr>
              <a:t>If VL/ SL is not approved prior taking the leave, this may be considered as Absence Without Official Leave and will be processed accordingly</a:t>
            </a:r>
          </a:p>
          <a:p>
            <a:pPr marL="285750" indent="-285750">
              <a:buFontTx/>
              <a:buChar char="-"/>
            </a:pPr>
            <a:r>
              <a:rPr lang="en-US" sz="1200" dirty="0" smtClean="0">
                <a:latin typeface="Arial" panose="020B0604020202020204" pitchFamily="34" charset="0"/>
                <a:cs typeface="Arial" panose="020B0604020202020204" pitchFamily="34" charset="0"/>
              </a:rPr>
              <a:t>Leave approver during </a:t>
            </a:r>
            <a:r>
              <a:rPr lang="en-US" sz="1200" dirty="0" err="1" smtClean="0">
                <a:latin typeface="Arial" panose="020B0604020202020204" pitchFamily="34" charset="0"/>
                <a:cs typeface="Arial" panose="020B0604020202020204" pitchFamily="34" charset="0"/>
              </a:rPr>
              <a:t>bootcamp</a:t>
            </a:r>
            <a:r>
              <a:rPr lang="en-US" sz="1200" dirty="0" smtClean="0">
                <a:latin typeface="Arial" panose="020B0604020202020204" pitchFamily="34" charset="0"/>
                <a:cs typeface="Arial" panose="020B0604020202020204" pitchFamily="34" charset="0"/>
              </a:rPr>
              <a:t> = Instructor/ Assigned faculty</a:t>
            </a:r>
          </a:p>
        </p:txBody>
      </p:sp>
    </p:spTree>
    <p:extLst>
      <p:ext uri="{BB962C8B-B14F-4D97-AF65-F5344CB8AC3E}">
        <p14:creationId xmlns:p14="http://schemas.microsoft.com/office/powerpoint/2010/main" val="43509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461035" y="170122"/>
            <a:ext cx="8205261" cy="785553"/>
          </a:xfrm>
        </p:spPr>
        <p:txBody>
          <a:bodyPr/>
          <a:lstStyle/>
          <a:p>
            <a:r>
              <a:rPr lang="en-CA" dirty="0" smtClean="0"/>
              <a:t>HR Reminders</a:t>
            </a:r>
            <a:endParaRPr lang="en-CA" dirty="0"/>
          </a:p>
        </p:txBody>
      </p:sp>
      <p:sp>
        <p:nvSpPr>
          <p:cNvPr id="6" name="TextBox 5"/>
          <p:cNvSpPr txBox="1"/>
          <p:nvPr/>
        </p:nvSpPr>
        <p:spPr>
          <a:xfrm>
            <a:off x="453390" y="1143000"/>
            <a:ext cx="8462010" cy="400110"/>
          </a:xfrm>
          <a:prstGeom prst="rect">
            <a:avLst/>
          </a:prstGeom>
          <a:solidFill>
            <a:schemeClr val="accent5">
              <a:lumMod val="60000"/>
              <a:lumOff val="40000"/>
            </a:schemeClr>
          </a:solidFill>
        </p:spPr>
        <p:txBody>
          <a:bodyPr wrap="square" rtlCol="0">
            <a:spAutoFit/>
          </a:bodyPr>
          <a:lstStyle/>
          <a:p>
            <a:r>
              <a:rPr lang="en-US" sz="2000" b="1" dirty="0" smtClean="0">
                <a:latin typeface="Arial" panose="020B0604020202020204" pitchFamily="34" charset="0"/>
                <a:cs typeface="Arial" panose="020B0604020202020204" pitchFamily="34" charset="0"/>
              </a:rPr>
              <a:t>Attendance Guidelines</a:t>
            </a:r>
            <a:endParaRPr lang="en-US" sz="2000" b="1" dirty="0">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186557719"/>
              </p:ext>
            </p:extLst>
          </p:nvPr>
        </p:nvGraphicFramePr>
        <p:xfrm>
          <a:off x="457200" y="1600200"/>
          <a:ext cx="8469630" cy="2852420"/>
        </p:xfrm>
        <a:graphic>
          <a:graphicData uri="http://schemas.openxmlformats.org/drawingml/2006/table">
            <a:tbl>
              <a:tblPr firstRow="1" bandRow="1">
                <a:tableStyleId>{5C22544A-7EE6-4342-B048-85BDC9FD1C3A}</a:tableStyleId>
              </a:tblPr>
              <a:tblGrid>
                <a:gridCol w="1611630"/>
                <a:gridCol w="5867400"/>
                <a:gridCol w="990600"/>
              </a:tblGrid>
              <a:tr h="370840">
                <a:tc>
                  <a:txBody>
                    <a:bodyPr/>
                    <a:lstStyle/>
                    <a:p>
                      <a:pPr algn="ctr"/>
                      <a:r>
                        <a:rPr lang="en-US" sz="1400" dirty="0" smtClean="0">
                          <a:latin typeface="Arial" panose="020B0604020202020204" pitchFamily="34" charset="0"/>
                          <a:cs typeface="Arial" panose="020B0604020202020204" pitchFamily="34" charset="0"/>
                        </a:rPr>
                        <a:t>Provision</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smtClean="0">
                          <a:latin typeface="Arial" panose="020B0604020202020204" pitchFamily="34" charset="0"/>
                          <a:cs typeface="Arial" panose="020B0604020202020204" pitchFamily="34" charset="0"/>
                        </a:rPr>
                        <a:t>Details</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smtClean="0">
                          <a:latin typeface="Arial" panose="020B0604020202020204" pitchFamily="34" charset="0"/>
                          <a:cs typeface="Arial" panose="020B0604020202020204" pitchFamily="34" charset="0"/>
                        </a:rPr>
                        <a:t>Sanction</a:t>
                      </a:r>
                      <a:endParaRPr lang="en-US" sz="1400" dirty="0">
                        <a:latin typeface="Arial" panose="020B0604020202020204" pitchFamily="34" charset="0"/>
                        <a:cs typeface="Arial" panose="020B060402020202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dirty="0" smtClean="0">
                          <a:latin typeface="Arial" panose="020B0604020202020204" pitchFamily="34" charset="0"/>
                          <a:cs typeface="Arial" panose="020B0604020202020204" pitchFamily="34" charset="0"/>
                        </a:rPr>
                        <a:t>B.</a:t>
                      </a:r>
                      <a:r>
                        <a:rPr lang="en-US" sz="1150" b="1" baseline="0" dirty="0" smtClean="0">
                          <a:latin typeface="Arial" panose="020B0604020202020204" pitchFamily="34" charset="0"/>
                          <a:cs typeface="Arial" panose="020B0604020202020204" pitchFamily="34" charset="0"/>
                        </a:rPr>
                        <a:t> </a:t>
                      </a:r>
                      <a:r>
                        <a:rPr lang="en-AU" sz="1150" b="1" kern="1200" dirty="0" smtClean="0">
                          <a:solidFill>
                            <a:schemeClr val="dk1"/>
                          </a:solidFill>
                          <a:effectLst/>
                          <a:latin typeface="Arial" panose="020B0604020202020204" pitchFamily="34" charset="0"/>
                          <a:ea typeface="+mn-ea"/>
                          <a:cs typeface="Arial" panose="020B0604020202020204" pitchFamily="34" charset="0"/>
                        </a:rPr>
                        <a:t>Attendance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50" b="1" kern="1200" dirty="0" smtClean="0">
                        <a:solidFill>
                          <a:schemeClr val="dk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kern="1200" dirty="0" smtClean="0">
                          <a:solidFill>
                            <a:schemeClr val="dk1"/>
                          </a:solidFill>
                          <a:effectLst/>
                          <a:latin typeface="Arial" panose="020B0604020202020204" pitchFamily="34" charset="0"/>
                          <a:ea typeface="+mn-ea"/>
                          <a:cs typeface="Arial" panose="020B0604020202020204" pitchFamily="34" charset="0"/>
                        </a:rPr>
                        <a:t>Item</a:t>
                      </a:r>
                      <a:r>
                        <a:rPr lang="en-US" sz="1150" b="1" kern="1200" baseline="0" dirty="0" smtClean="0">
                          <a:solidFill>
                            <a:schemeClr val="dk1"/>
                          </a:solidFill>
                          <a:effectLst/>
                          <a:latin typeface="Arial" panose="020B0604020202020204" pitchFamily="34" charset="0"/>
                          <a:ea typeface="+mn-ea"/>
                          <a:cs typeface="Arial" panose="020B0604020202020204" pitchFamily="34" charset="0"/>
                        </a:rPr>
                        <a:t> 1</a:t>
                      </a:r>
                    </a:p>
                  </a:txBody>
                  <a:tcPr/>
                </a:tc>
                <a:tc>
                  <a:txBody>
                    <a:bodyPr/>
                    <a:lstStyle/>
                    <a:p>
                      <a:r>
                        <a:rPr lang="en-US" sz="1150" b="1" dirty="0" smtClean="0">
                          <a:solidFill>
                            <a:srgbClr val="FF0000"/>
                          </a:solidFill>
                          <a:latin typeface="Arial" panose="020B0604020202020204" pitchFamily="34" charset="0"/>
                          <a:cs typeface="Arial" panose="020B0604020202020204" pitchFamily="34" charset="0"/>
                        </a:rPr>
                        <a:t>Failure to comply with the prescribed procedure in notifying the Company of his/her absence or tardiness.</a:t>
                      </a:r>
                    </a:p>
                  </a:txBody>
                  <a:tcPr/>
                </a:tc>
                <a:tc>
                  <a:txBody>
                    <a:bodyPr/>
                    <a:lstStyle/>
                    <a:p>
                      <a:r>
                        <a:rPr lang="en-US" sz="1150" dirty="0" smtClean="0">
                          <a:latin typeface="Arial" panose="020B0604020202020204" pitchFamily="34" charset="0"/>
                          <a:cs typeface="Arial" panose="020B0604020202020204" pitchFamily="34" charset="0"/>
                        </a:rPr>
                        <a:t>Minor</a:t>
                      </a:r>
                      <a:endParaRPr lang="en-US" sz="1150" dirty="0">
                        <a:latin typeface="Arial" panose="020B0604020202020204" pitchFamily="34" charset="0"/>
                        <a:cs typeface="Arial" panose="020B0604020202020204" pitchFamily="34" charset="0"/>
                      </a:endParaRPr>
                    </a:p>
                  </a:txBody>
                  <a:tcPr/>
                </a:tc>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dirty="0" smtClean="0">
                          <a:latin typeface="Arial" panose="020B0604020202020204" pitchFamily="34" charset="0"/>
                          <a:cs typeface="Arial" panose="020B0604020202020204" pitchFamily="34" charset="0"/>
                        </a:rPr>
                        <a:t>B.</a:t>
                      </a:r>
                      <a:r>
                        <a:rPr lang="en-US" sz="1150" b="1" baseline="0" dirty="0" smtClean="0">
                          <a:latin typeface="Arial" panose="020B0604020202020204" pitchFamily="34" charset="0"/>
                          <a:cs typeface="Arial" panose="020B0604020202020204" pitchFamily="34" charset="0"/>
                        </a:rPr>
                        <a:t> </a:t>
                      </a:r>
                      <a:r>
                        <a:rPr lang="en-AU" sz="1150" b="1" kern="1200" dirty="0" smtClean="0">
                          <a:solidFill>
                            <a:schemeClr val="dk1"/>
                          </a:solidFill>
                          <a:effectLst/>
                          <a:latin typeface="Arial" panose="020B0604020202020204" pitchFamily="34" charset="0"/>
                          <a:ea typeface="+mn-ea"/>
                          <a:cs typeface="Arial" panose="020B0604020202020204" pitchFamily="34" charset="0"/>
                        </a:rPr>
                        <a:t>Attendance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50" b="1" kern="1200" dirty="0" smtClean="0">
                        <a:solidFill>
                          <a:schemeClr val="dk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kern="1200" dirty="0" smtClean="0">
                          <a:solidFill>
                            <a:schemeClr val="dk1"/>
                          </a:solidFill>
                          <a:effectLst/>
                          <a:latin typeface="Arial" panose="020B0604020202020204" pitchFamily="34" charset="0"/>
                          <a:ea typeface="+mn-ea"/>
                          <a:cs typeface="Arial" panose="020B0604020202020204" pitchFamily="34" charset="0"/>
                        </a:rPr>
                        <a:t>Item 2</a:t>
                      </a:r>
                    </a:p>
                  </a:txBody>
                  <a:tcPr/>
                </a:tc>
                <a:tc>
                  <a:txBody>
                    <a:bodyPr/>
                    <a:lstStyle/>
                    <a:p>
                      <a:pPr marL="163195" marR="0" indent="-163195">
                        <a:spcBef>
                          <a:spcPts val="0"/>
                        </a:spcBef>
                        <a:spcAft>
                          <a:spcPts val="0"/>
                        </a:spcAft>
                      </a:pPr>
                      <a:r>
                        <a:rPr lang="en-AU" sz="1150" dirty="0">
                          <a:effectLst/>
                          <a:latin typeface="Arial" panose="020B0604020202020204" pitchFamily="34" charset="0"/>
                          <a:ea typeface="Calibri"/>
                          <a:cs typeface="Arial" panose="020B0604020202020204" pitchFamily="34" charset="0"/>
                        </a:rPr>
                        <a:t>Failure to report to work on time or comply with project/ deal specific procedures on attendance:</a:t>
                      </a:r>
                      <a:endParaRPr lang="en-US" sz="1150" dirty="0">
                        <a:effectLst/>
                        <a:latin typeface="Arial" panose="020B0604020202020204" pitchFamily="34" charset="0"/>
                        <a:ea typeface="Calibri"/>
                        <a:cs typeface="Arial" panose="020B0604020202020204" pitchFamily="34" charset="0"/>
                      </a:endParaRPr>
                    </a:p>
                    <a:p>
                      <a:pPr marL="163195" marR="0" indent="-163195">
                        <a:spcBef>
                          <a:spcPts val="0"/>
                        </a:spcBef>
                        <a:spcAft>
                          <a:spcPts val="0"/>
                        </a:spcAft>
                      </a:pPr>
                      <a:r>
                        <a:rPr lang="en-AU" sz="1150" dirty="0">
                          <a:effectLst/>
                          <a:latin typeface="Arial" panose="020B0604020202020204" pitchFamily="34" charset="0"/>
                          <a:ea typeface="Calibri"/>
                          <a:cs typeface="Arial" panose="020B0604020202020204" pitchFamily="34" charset="0"/>
                        </a:rPr>
                        <a:t>a) Failure to report for work on time resulting in either an accumulated or single occasion of tardiness of 45 minutes or every 3 instances of tardiness, whichever comes first, within the same calendar month shall be considered one infraction. </a:t>
                      </a:r>
                      <a:endParaRPr lang="en-US" sz="1150" dirty="0">
                        <a:effectLst/>
                        <a:latin typeface="Arial" panose="020B0604020202020204" pitchFamily="34" charset="0"/>
                        <a:ea typeface="Calibri"/>
                        <a:cs typeface="Arial" panose="020B0604020202020204" pitchFamily="34" charset="0"/>
                      </a:endParaRPr>
                    </a:p>
                  </a:txBody>
                  <a:tcPr marL="50165" marR="50165" marT="0" marB="0"/>
                </a:tc>
                <a:tc>
                  <a:txBody>
                    <a:bodyPr/>
                    <a:lstStyle/>
                    <a:p>
                      <a:pPr marL="0" marR="0">
                        <a:spcBef>
                          <a:spcPts val="0"/>
                        </a:spcBef>
                        <a:spcAft>
                          <a:spcPts val="0"/>
                        </a:spcAft>
                      </a:pPr>
                      <a:r>
                        <a:rPr lang="en-AU" sz="1150">
                          <a:effectLst/>
                          <a:latin typeface="Arial" panose="020B0604020202020204" pitchFamily="34" charset="0"/>
                          <a:ea typeface="Calibri"/>
                          <a:cs typeface="Arial" panose="020B0604020202020204" pitchFamily="34" charset="0"/>
                        </a:rPr>
                        <a:t>Minor </a:t>
                      </a:r>
                      <a:endParaRPr lang="en-US" sz="1150">
                        <a:effectLst/>
                        <a:latin typeface="Arial" panose="020B0604020202020204" pitchFamily="34" charset="0"/>
                        <a:ea typeface="Calibri"/>
                        <a:cs typeface="Arial" panose="020B0604020202020204" pitchFamily="34" charset="0"/>
                      </a:endParaRPr>
                    </a:p>
                  </a:txBody>
                  <a:tcPr marL="50165" marR="50165" marT="0" marB="0"/>
                </a:tc>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50" b="1" kern="1200" dirty="0" smtClean="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163195" marR="0" indent="-163195">
                        <a:spcBef>
                          <a:spcPts val="0"/>
                        </a:spcBef>
                        <a:spcAft>
                          <a:spcPts val="0"/>
                        </a:spcAft>
                      </a:pPr>
                      <a:r>
                        <a:rPr lang="en-AU" sz="1150" dirty="0">
                          <a:effectLst/>
                          <a:latin typeface="Arial" panose="020B0604020202020204" pitchFamily="34" charset="0"/>
                          <a:ea typeface="Calibri"/>
                          <a:cs typeface="Arial" panose="020B0604020202020204" pitchFamily="34" charset="0"/>
                        </a:rPr>
                        <a:t>b) 18 accumulated instances of tardiness within a rolling 12 month period will be treated as gross and habitual neglect of duties.</a:t>
                      </a:r>
                      <a:endParaRPr lang="en-US" sz="1150" dirty="0">
                        <a:effectLst/>
                        <a:latin typeface="Arial" panose="020B0604020202020204" pitchFamily="34" charset="0"/>
                        <a:ea typeface="Calibri"/>
                        <a:cs typeface="Arial" panose="020B0604020202020204" pitchFamily="34" charset="0"/>
                      </a:endParaRPr>
                    </a:p>
                  </a:txBody>
                  <a:tcPr marL="50165" marR="50165" marT="0" marB="0"/>
                </a:tc>
                <a:tc>
                  <a:txBody>
                    <a:bodyPr/>
                    <a:lstStyle/>
                    <a:p>
                      <a:pPr marL="0" marR="0">
                        <a:spcBef>
                          <a:spcPts val="0"/>
                        </a:spcBef>
                        <a:spcAft>
                          <a:spcPts val="0"/>
                        </a:spcAft>
                      </a:pPr>
                      <a:r>
                        <a:rPr lang="en-AU" sz="1150" dirty="0">
                          <a:effectLst/>
                          <a:latin typeface="Arial" panose="020B0604020202020204" pitchFamily="34" charset="0"/>
                          <a:ea typeface="Calibri"/>
                          <a:cs typeface="Arial" panose="020B0604020202020204" pitchFamily="34" charset="0"/>
                        </a:rPr>
                        <a:t>Grave</a:t>
                      </a:r>
                      <a:endParaRPr lang="en-US" sz="1150" dirty="0">
                        <a:effectLst/>
                        <a:latin typeface="Arial" panose="020B0604020202020204" pitchFamily="34" charset="0"/>
                        <a:ea typeface="Calibri"/>
                        <a:cs typeface="Arial" panose="020B0604020202020204" pitchFamily="34" charset="0"/>
                      </a:endParaRPr>
                    </a:p>
                  </a:txBody>
                  <a:tcPr marL="50165" marR="50165" marT="0" marB="0"/>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dirty="0" smtClean="0">
                          <a:latin typeface="Arial" panose="020B0604020202020204" pitchFamily="34" charset="0"/>
                          <a:cs typeface="Arial" panose="020B0604020202020204" pitchFamily="34" charset="0"/>
                        </a:rPr>
                        <a:t>B.</a:t>
                      </a:r>
                      <a:r>
                        <a:rPr lang="en-US" sz="1150" b="1" baseline="0" dirty="0" smtClean="0">
                          <a:latin typeface="Arial" panose="020B0604020202020204" pitchFamily="34" charset="0"/>
                          <a:cs typeface="Arial" panose="020B0604020202020204" pitchFamily="34" charset="0"/>
                        </a:rPr>
                        <a:t> </a:t>
                      </a:r>
                      <a:r>
                        <a:rPr lang="en-AU" sz="1150" b="1" kern="1200" dirty="0" smtClean="0">
                          <a:solidFill>
                            <a:schemeClr val="dk1"/>
                          </a:solidFill>
                          <a:effectLst/>
                          <a:latin typeface="Arial" panose="020B0604020202020204" pitchFamily="34" charset="0"/>
                          <a:ea typeface="+mn-ea"/>
                          <a:cs typeface="Arial" panose="020B0604020202020204" pitchFamily="34" charset="0"/>
                        </a:rPr>
                        <a:t>Attendance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50" b="1" kern="1200" dirty="0" smtClean="0">
                        <a:solidFill>
                          <a:schemeClr val="dk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kern="1200" dirty="0" smtClean="0">
                          <a:solidFill>
                            <a:schemeClr val="dk1"/>
                          </a:solidFill>
                          <a:effectLst/>
                          <a:latin typeface="Arial" panose="020B0604020202020204" pitchFamily="34" charset="0"/>
                          <a:ea typeface="+mn-ea"/>
                          <a:cs typeface="Arial" panose="020B0604020202020204" pitchFamily="34" charset="0"/>
                        </a:rPr>
                        <a:t>Item 3</a:t>
                      </a:r>
                    </a:p>
                  </a:txBody>
                  <a:tcPr/>
                </a:tc>
                <a:tc>
                  <a:txBody>
                    <a:bodyPr/>
                    <a:lstStyle/>
                    <a:p>
                      <a:pPr marL="163195" marR="0" indent="-163195">
                        <a:spcBef>
                          <a:spcPts val="0"/>
                        </a:spcBef>
                        <a:spcAft>
                          <a:spcPts val="0"/>
                        </a:spcAft>
                      </a:pPr>
                      <a:r>
                        <a:rPr lang="en-US" sz="1150" b="1" dirty="0" smtClean="0">
                          <a:solidFill>
                            <a:srgbClr val="FF0000"/>
                          </a:solidFill>
                          <a:effectLst/>
                          <a:latin typeface="Arial" panose="020B0604020202020204" pitchFamily="34" charset="0"/>
                          <a:ea typeface="Calibri"/>
                          <a:cs typeface="Arial" panose="020B0604020202020204" pitchFamily="34" charset="0"/>
                        </a:rPr>
                        <a:t>Any absence without authorized leave.</a:t>
                      </a:r>
                    </a:p>
                  </a:txBody>
                  <a:tcPr marL="50165" marR="50165" marT="0" marB="0"/>
                </a:tc>
                <a:tc>
                  <a:txBody>
                    <a:bodyPr/>
                    <a:lstStyle/>
                    <a:p>
                      <a:pPr marL="0" marR="0">
                        <a:spcBef>
                          <a:spcPts val="0"/>
                        </a:spcBef>
                        <a:spcAft>
                          <a:spcPts val="0"/>
                        </a:spcAft>
                      </a:pPr>
                      <a:r>
                        <a:rPr lang="en-US" sz="1150" dirty="0" smtClean="0">
                          <a:effectLst/>
                          <a:latin typeface="Arial" panose="020B0604020202020204" pitchFamily="34" charset="0"/>
                          <a:ea typeface="Calibri"/>
                          <a:cs typeface="Arial" panose="020B0604020202020204" pitchFamily="34" charset="0"/>
                        </a:rPr>
                        <a:t>Serious to Grave</a:t>
                      </a:r>
                    </a:p>
                  </a:txBody>
                  <a:tcPr marL="50165" marR="50165" marT="0" marB="0"/>
                </a:tc>
              </a:tr>
            </a:tbl>
          </a:graphicData>
        </a:graphic>
      </p:graphicFrame>
      <p:sp>
        <p:nvSpPr>
          <p:cNvPr id="8" name="TextBox 7"/>
          <p:cNvSpPr txBox="1"/>
          <p:nvPr/>
        </p:nvSpPr>
        <p:spPr>
          <a:xfrm>
            <a:off x="457200" y="4724400"/>
            <a:ext cx="8458200" cy="1754326"/>
          </a:xfrm>
          <a:prstGeom prst="rect">
            <a:avLst/>
          </a:prstGeom>
          <a:solidFill>
            <a:schemeClr val="accent5">
              <a:lumMod val="20000"/>
              <a:lumOff val="80000"/>
            </a:schemeClr>
          </a:solidFill>
          <a:ln>
            <a:solidFill>
              <a:srgbClr val="002060"/>
            </a:solidFill>
          </a:ln>
        </p:spPr>
        <p:txBody>
          <a:bodyPr wrap="square" rtlCol="0">
            <a:spAutoFit/>
          </a:bodyPr>
          <a:lstStyle/>
          <a:p>
            <a:r>
              <a:rPr lang="en-US" sz="1200" b="1" dirty="0" smtClean="0">
                <a:latin typeface="Arial" panose="020B0604020202020204" pitchFamily="34" charset="0"/>
                <a:cs typeface="Arial" panose="020B0604020202020204" pitchFamily="34" charset="0"/>
              </a:rPr>
              <a:t>Note:</a:t>
            </a:r>
          </a:p>
          <a:p>
            <a:pPr marL="285750" indent="-285750">
              <a:buFontTx/>
              <a:buChar char="-"/>
            </a:pPr>
            <a:r>
              <a:rPr lang="en-US" sz="1200" baseline="0" dirty="0" smtClean="0">
                <a:latin typeface="Arial" panose="020B0604020202020204" pitchFamily="34" charset="0"/>
                <a:cs typeface="Arial" panose="020B0604020202020204" pitchFamily="34" charset="0"/>
              </a:rPr>
              <a:t>Failure</a:t>
            </a:r>
            <a:r>
              <a:rPr lang="en-US" sz="1200" dirty="0" smtClean="0">
                <a:latin typeface="Arial" panose="020B0604020202020204" pitchFamily="34" charset="0"/>
                <a:cs typeface="Arial" panose="020B0604020202020204" pitchFamily="34" charset="0"/>
              </a:rPr>
              <a:t> to call AbsenceCare for SL’s may be considered unapproved absences, and employee will be given coaching on top of charging days to Unpaid Leave</a:t>
            </a:r>
          </a:p>
          <a:p>
            <a:pPr marL="285750" indent="-285750">
              <a:buFontTx/>
              <a:buChar char="-"/>
            </a:pPr>
            <a:r>
              <a:rPr lang="en-US" sz="1200" dirty="0" smtClean="0">
                <a:latin typeface="Arial" panose="020B0604020202020204" pitchFamily="34" charset="0"/>
                <a:cs typeface="Arial" panose="020B0604020202020204" pitchFamily="34" charset="0"/>
              </a:rPr>
              <a:t>VL’s availed but were not requested and approved at least 2 weeks may be considered unauthorized leave/ absences as well</a:t>
            </a:r>
          </a:p>
          <a:p>
            <a:pPr marL="285750" indent="-285750">
              <a:buFontTx/>
              <a:buChar char="-"/>
            </a:pPr>
            <a:r>
              <a:rPr lang="en-US" sz="1200" dirty="0" smtClean="0">
                <a:latin typeface="Arial" panose="020B0604020202020204" pitchFamily="34" charset="0"/>
                <a:cs typeface="Arial" panose="020B0604020202020204" pitchFamily="34" charset="0"/>
              </a:rPr>
              <a:t>At least 3days of unauthorized absence will warrant Absence Without Authorized Leave (AWOL), where employees may lose access to Accenture accounts and salary may be put on hold on top of discipline process</a:t>
            </a:r>
          </a:p>
          <a:p>
            <a:pPr marL="285750" indent="-285750">
              <a:buFontTx/>
              <a:buChar char="-"/>
            </a:pPr>
            <a:r>
              <a:rPr lang="en-US" sz="1200" dirty="0" smtClean="0">
                <a:latin typeface="Arial" panose="020B0604020202020204" pitchFamily="34" charset="0"/>
                <a:cs typeface="Arial" panose="020B0604020202020204" pitchFamily="34" charset="0"/>
              </a:rPr>
              <a:t>Leads have the prerogative to confirm reason for leaves, request for supporting documents as needed, and the authority to disapprove leave applications if deemed not valid</a:t>
            </a:r>
          </a:p>
        </p:txBody>
      </p:sp>
    </p:spTree>
    <p:extLst>
      <p:ext uri="{BB962C8B-B14F-4D97-AF65-F5344CB8AC3E}">
        <p14:creationId xmlns:p14="http://schemas.microsoft.com/office/powerpoint/2010/main" val="83020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461035" y="170122"/>
            <a:ext cx="8205261" cy="785553"/>
          </a:xfrm>
        </p:spPr>
        <p:txBody>
          <a:bodyPr/>
          <a:lstStyle/>
          <a:p>
            <a:r>
              <a:rPr lang="en-CA" dirty="0" smtClean="0"/>
              <a:t>HR Reminders</a:t>
            </a:r>
            <a:endParaRPr lang="en-CA" dirty="0"/>
          </a:p>
        </p:txBody>
      </p:sp>
      <p:sp>
        <p:nvSpPr>
          <p:cNvPr id="6" name="TextBox 5"/>
          <p:cNvSpPr txBox="1"/>
          <p:nvPr/>
        </p:nvSpPr>
        <p:spPr>
          <a:xfrm>
            <a:off x="453390" y="1143000"/>
            <a:ext cx="8462010" cy="400110"/>
          </a:xfrm>
          <a:prstGeom prst="rect">
            <a:avLst/>
          </a:prstGeom>
          <a:solidFill>
            <a:schemeClr val="accent5">
              <a:lumMod val="60000"/>
              <a:lumOff val="40000"/>
            </a:schemeClr>
          </a:solidFill>
        </p:spPr>
        <p:txBody>
          <a:bodyPr wrap="square" rtlCol="0">
            <a:spAutoFit/>
          </a:bodyPr>
          <a:lstStyle/>
          <a:p>
            <a:r>
              <a:rPr lang="en-US" sz="2000" b="1" dirty="0" smtClean="0">
                <a:latin typeface="Arial" panose="020B0604020202020204" pitchFamily="34" charset="0"/>
                <a:cs typeface="Arial" panose="020B0604020202020204" pitchFamily="34" charset="0"/>
              </a:rPr>
              <a:t>Promoting Integrity in the </a:t>
            </a:r>
            <a:r>
              <a:rPr lang="en-US" sz="2000" b="1" dirty="0" err="1" smtClean="0">
                <a:latin typeface="Arial" panose="020B0604020202020204" pitchFamily="34" charset="0"/>
                <a:cs typeface="Arial" panose="020B0604020202020204" pitchFamily="34" charset="0"/>
              </a:rPr>
              <a:t>Bootcamp</a:t>
            </a:r>
            <a:r>
              <a:rPr lang="en-US" sz="2000" b="1" dirty="0" smtClean="0">
                <a:latin typeface="Arial" panose="020B0604020202020204" pitchFamily="34" charset="0"/>
                <a:cs typeface="Arial" panose="020B0604020202020204" pitchFamily="34" charset="0"/>
              </a:rPr>
              <a:t>/ Training</a:t>
            </a:r>
            <a:endParaRPr lang="en-US" sz="2000" b="1"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74563747"/>
              </p:ext>
            </p:extLst>
          </p:nvPr>
        </p:nvGraphicFramePr>
        <p:xfrm>
          <a:off x="445770" y="1664970"/>
          <a:ext cx="8469630" cy="4851400"/>
        </p:xfrm>
        <a:graphic>
          <a:graphicData uri="http://schemas.openxmlformats.org/drawingml/2006/table">
            <a:tbl>
              <a:tblPr firstRow="1" bandRow="1">
                <a:tableStyleId>{5C22544A-7EE6-4342-B048-85BDC9FD1C3A}</a:tableStyleId>
              </a:tblPr>
              <a:tblGrid>
                <a:gridCol w="1611630"/>
                <a:gridCol w="5867400"/>
                <a:gridCol w="990600"/>
              </a:tblGrid>
              <a:tr h="370840">
                <a:tc>
                  <a:txBody>
                    <a:bodyPr/>
                    <a:lstStyle/>
                    <a:p>
                      <a:pPr algn="ctr"/>
                      <a:r>
                        <a:rPr lang="en-US" sz="1400" dirty="0" smtClean="0">
                          <a:latin typeface="Arial" panose="020B0604020202020204" pitchFamily="34" charset="0"/>
                          <a:cs typeface="Arial" panose="020B0604020202020204" pitchFamily="34" charset="0"/>
                        </a:rPr>
                        <a:t>Provision</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smtClean="0">
                          <a:latin typeface="Arial" panose="020B0604020202020204" pitchFamily="34" charset="0"/>
                          <a:cs typeface="Arial" panose="020B0604020202020204" pitchFamily="34" charset="0"/>
                        </a:rPr>
                        <a:t>Details</a:t>
                      </a:r>
                      <a:endParaRPr lang="en-US" sz="1400" dirty="0">
                        <a:latin typeface="Arial" panose="020B0604020202020204" pitchFamily="34" charset="0"/>
                        <a:cs typeface="Arial" panose="020B0604020202020204" pitchFamily="34" charset="0"/>
                      </a:endParaRPr>
                    </a:p>
                  </a:txBody>
                  <a:tcPr/>
                </a:tc>
                <a:tc>
                  <a:txBody>
                    <a:bodyPr/>
                    <a:lstStyle/>
                    <a:p>
                      <a:pPr algn="ctr"/>
                      <a:r>
                        <a:rPr lang="en-US" sz="1400" dirty="0" smtClean="0">
                          <a:latin typeface="Arial" panose="020B0604020202020204" pitchFamily="34" charset="0"/>
                          <a:cs typeface="Arial" panose="020B0604020202020204" pitchFamily="34" charset="0"/>
                        </a:rPr>
                        <a:t>Sanction</a:t>
                      </a:r>
                      <a:endParaRPr lang="en-US" sz="1400" dirty="0">
                        <a:latin typeface="Arial" panose="020B0604020202020204" pitchFamily="34" charset="0"/>
                        <a:cs typeface="Arial" panose="020B060402020202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dirty="0" smtClean="0">
                          <a:latin typeface="Arial" panose="020B0604020202020204" pitchFamily="34" charset="0"/>
                          <a:cs typeface="Arial" panose="020B0604020202020204" pitchFamily="34" charset="0"/>
                        </a:rPr>
                        <a:t>C.</a:t>
                      </a:r>
                      <a:r>
                        <a:rPr lang="en-US" sz="1150" b="1" baseline="0" dirty="0" smtClean="0">
                          <a:latin typeface="Arial" panose="020B0604020202020204" pitchFamily="34" charset="0"/>
                          <a:cs typeface="Arial" panose="020B0604020202020204" pitchFamily="34" charset="0"/>
                        </a:rPr>
                        <a:t> </a:t>
                      </a:r>
                      <a:r>
                        <a:rPr lang="en-AU" sz="1150" b="1" kern="1200" dirty="0" smtClean="0">
                          <a:solidFill>
                            <a:schemeClr val="dk1"/>
                          </a:solidFill>
                          <a:effectLst/>
                          <a:latin typeface="Arial" panose="020B0604020202020204" pitchFamily="34" charset="0"/>
                          <a:ea typeface="+mn-ea"/>
                          <a:cs typeface="Arial" panose="020B0604020202020204" pitchFamily="34" charset="0"/>
                        </a:rPr>
                        <a:t>Professional Conduct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50" b="1" kern="1200" dirty="0" smtClean="0">
                        <a:solidFill>
                          <a:schemeClr val="dk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kern="1200" dirty="0" smtClean="0">
                          <a:solidFill>
                            <a:schemeClr val="dk1"/>
                          </a:solidFill>
                          <a:effectLst/>
                          <a:latin typeface="Arial" panose="020B0604020202020204" pitchFamily="34" charset="0"/>
                          <a:ea typeface="+mn-ea"/>
                          <a:cs typeface="Arial" panose="020B0604020202020204" pitchFamily="34" charset="0"/>
                        </a:rPr>
                        <a:t>Item</a:t>
                      </a:r>
                      <a:r>
                        <a:rPr lang="en-US" sz="1150" b="1" kern="1200" baseline="0" dirty="0" smtClean="0">
                          <a:solidFill>
                            <a:schemeClr val="dk1"/>
                          </a:solidFill>
                          <a:effectLst/>
                          <a:latin typeface="Arial" panose="020B0604020202020204" pitchFamily="34" charset="0"/>
                          <a:ea typeface="+mn-ea"/>
                          <a:cs typeface="Arial" panose="020B0604020202020204" pitchFamily="34" charset="0"/>
                        </a:rPr>
                        <a:t> 7</a:t>
                      </a:r>
                    </a:p>
                  </a:txBody>
                  <a:tcPr/>
                </a:tc>
                <a:tc>
                  <a:txBody>
                    <a:bodyPr/>
                    <a:lstStyle/>
                    <a:p>
                      <a:r>
                        <a:rPr lang="en-AU" sz="1150" kern="1200" dirty="0" smtClean="0">
                          <a:solidFill>
                            <a:schemeClr val="dk1"/>
                          </a:solidFill>
                          <a:effectLst/>
                          <a:latin typeface="Arial" panose="020B0604020202020204" pitchFamily="34" charset="0"/>
                          <a:ea typeface="+mn-ea"/>
                          <a:cs typeface="Arial" panose="020B0604020202020204" pitchFamily="34" charset="0"/>
                        </a:rPr>
                        <a:t>Any form of dishonesty, including but not limited to: </a:t>
                      </a:r>
                      <a:endParaRPr lang="en-US" sz="1150" kern="1200" dirty="0" smtClean="0">
                        <a:solidFill>
                          <a:schemeClr val="dk1"/>
                        </a:solidFill>
                        <a:effectLst/>
                        <a:latin typeface="Arial" panose="020B0604020202020204" pitchFamily="34" charset="0"/>
                        <a:ea typeface="+mn-ea"/>
                        <a:cs typeface="Arial" panose="020B0604020202020204" pitchFamily="34" charset="0"/>
                      </a:endParaRPr>
                    </a:p>
                    <a:p>
                      <a:r>
                        <a:rPr lang="en-AU" sz="1150" kern="1200" dirty="0" smtClean="0">
                          <a:solidFill>
                            <a:schemeClr val="dk1"/>
                          </a:solidFill>
                          <a:effectLst/>
                          <a:latin typeface="Arial" panose="020B0604020202020204" pitchFamily="34" charset="0"/>
                          <a:ea typeface="+mn-ea"/>
                          <a:cs typeface="Arial" panose="020B0604020202020204" pitchFamily="34" charset="0"/>
                        </a:rPr>
                        <a:t> </a:t>
                      </a:r>
                      <a:endParaRPr lang="en-US" sz="1150" kern="1200" dirty="0" smtClean="0">
                        <a:solidFill>
                          <a:schemeClr val="dk1"/>
                        </a:solidFill>
                        <a:effectLst/>
                        <a:latin typeface="Arial" panose="020B0604020202020204" pitchFamily="34" charset="0"/>
                        <a:ea typeface="+mn-ea"/>
                        <a:cs typeface="Arial" panose="020B0604020202020204" pitchFamily="34" charset="0"/>
                      </a:endParaRPr>
                    </a:p>
                    <a:p>
                      <a:r>
                        <a:rPr lang="en-AU" sz="1150" kern="1200" dirty="0" smtClean="0">
                          <a:solidFill>
                            <a:schemeClr val="dk1"/>
                          </a:solidFill>
                          <a:effectLst/>
                          <a:latin typeface="Arial" panose="020B0604020202020204" pitchFamily="34" charset="0"/>
                          <a:ea typeface="+mn-ea"/>
                          <a:cs typeface="Arial" panose="020B0604020202020204" pitchFamily="34" charset="0"/>
                        </a:rPr>
                        <a:t>a) Misrepresentation of qualifications;</a:t>
                      </a:r>
                      <a:endParaRPr lang="en-US" sz="1150" kern="1200" dirty="0" smtClean="0">
                        <a:solidFill>
                          <a:schemeClr val="dk1"/>
                        </a:solidFill>
                        <a:effectLst/>
                        <a:latin typeface="Arial" panose="020B0604020202020204" pitchFamily="34" charset="0"/>
                        <a:ea typeface="+mn-ea"/>
                        <a:cs typeface="Arial" panose="020B0604020202020204" pitchFamily="34" charset="0"/>
                      </a:endParaRPr>
                    </a:p>
                    <a:p>
                      <a:r>
                        <a:rPr lang="en-AU" sz="1150" kern="1200" dirty="0" smtClean="0">
                          <a:solidFill>
                            <a:schemeClr val="dk1"/>
                          </a:solidFill>
                          <a:effectLst/>
                          <a:latin typeface="Arial" panose="020B0604020202020204" pitchFamily="34" charset="0"/>
                          <a:ea typeface="+mn-ea"/>
                          <a:cs typeface="Arial" panose="020B0604020202020204" pitchFamily="34" charset="0"/>
                        </a:rPr>
                        <a:t>b) Misrepresentation of self as an Accenture authorized representative;</a:t>
                      </a:r>
                      <a:endParaRPr lang="en-US" sz="1150" kern="1200" dirty="0" smtClean="0">
                        <a:solidFill>
                          <a:schemeClr val="dk1"/>
                        </a:solidFill>
                        <a:effectLst/>
                        <a:latin typeface="Arial" panose="020B0604020202020204" pitchFamily="34" charset="0"/>
                        <a:ea typeface="+mn-ea"/>
                        <a:cs typeface="Arial" panose="020B0604020202020204" pitchFamily="34" charset="0"/>
                      </a:endParaRPr>
                    </a:p>
                    <a:p>
                      <a:r>
                        <a:rPr lang="en-AU" sz="1150" kern="1200" dirty="0" smtClean="0">
                          <a:solidFill>
                            <a:schemeClr val="dk1"/>
                          </a:solidFill>
                          <a:effectLst/>
                          <a:latin typeface="Arial" panose="020B0604020202020204" pitchFamily="34" charset="0"/>
                          <a:ea typeface="+mn-ea"/>
                          <a:cs typeface="Arial" panose="020B0604020202020204" pitchFamily="34" charset="0"/>
                        </a:rPr>
                        <a:t>c) Falsification of Company records or documents;</a:t>
                      </a:r>
                      <a:endParaRPr lang="en-US" sz="1150" kern="1200" dirty="0" smtClean="0">
                        <a:solidFill>
                          <a:schemeClr val="dk1"/>
                        </a:solidFill>
                        <a:effectLst/>
                        <a:latin typeface="Arial" panose="020B0604020202020204" pitchFamily="34" charset="0"/>
                        <a:ea typeface="+mn-ea"/>
                        <a:cs typeface="Arial" panose="020B0604020202020204" pitchFamily="34" charset="0"/>
                      </a:endParaRPr>
                    </a:p>
                    <a:p>
                      <a:r>
                        <a:rPr lang="en-AU" sz="1150" kern="1200" dirty="0" smtClean="0">
                          <a:solidFill>
                            <a:schemeClr val="dk1"/>
                          </a:solidFill>
                          <a:effectLst/>
                          <a:latin typeface="Arial" panose="020B0604020202020204" pitchFamily="34" charset="0"/>
                          <a:ea typeface="+mn-ea"/>
                          <a:cs typeface="Arial" panose="020B0604020202020204" pitchFamily="34" charset="0"/>
                        </a:rPr>
                        <a:t>d) </a:t>
                      </a:r>
                      <a:r>
                        <a:rPr lang="en-AU" sz="1150" b="1" kern="1200" dirty="0" smtClean="0">
                          <a:solidFill>
                            <a:srgbClr val="FF0000"/>
                          </a:solidFill>
                          <a:effectLst/>
                          <a:latin typeface="Arial" panose="020B0604020202020204" pitchFamily="34" charset="0"/>
                          <a:ea typeface="+mn-ea"/>
                          <a:cs typeface="Arial" panose="020B0604020202020204" pitchFamily="34" charset="0"/>
                        </a:rPr>
                        <a:t>Cheating on time or work output records</a:t>
                      </a:r>
                      <a:r>
                        <a:rPr lang="en-AU" sz="1150" kern="1200" dirty="0" smtClean="0">
                          <a:solidFill>
                            <a:schemeClr val="dk1"/>
                          </a:solidFill>
                          <a:effectLst/>
                          <a:latin typeface="Arial" panose="020B0604020202020204" pitchFamily="34" charset="0"/>
                          <a:ea typeface="+mn-ea"/>
                          <a:cs typeface="Arial" panose="020B0604020202020204" pitchFamily="34" charset="0"/>
                        </a:rPr>
                        <a:t>;</a:t>
                      </a:r>
                      <a:endParaRPr lang="en-US" sz="1150" kern="1200" dirty="0" smtClean="0">
                        <a:solidFill>
                          <a:schemeClr val="dk1"/>
                        </a:solidFill>
                        <a:effectLst/>
                        <a:latin typeface="Arial" panose="020B0604020202020204" pitchFamily="34" charset="0"/>
                        <a:ea typeface="+mn-ea"/>
                        <a:cs typeface="Arial" panose="020B0604020202020204" pitchFamily="34" charset="0"/>
                      </a:endParaRPr>
                    </a:p>
                    <a:p>
                      <a:r>
                        <a:rPr lang="en-AU" sz="1150" kern="1200" dirty="0" smtClean="0">
                          <a:solidFill>
                            <a:schemeClr val="dk1"/>
                          </a:solidFill>
                          <a:effectLst/>
                          <a:latin typeface="Arial" panose="020B0604020202020204" pitchFamily="34" charset="0"/>
                          <a:ea typeface="+mn-ea"/>
                          <a:cs typeface="Arial" panose="020B0604020202020204" pitchFamily="34" charset="0"/>
                        </a:rPr>
                        <a:t>e) Providing any false or misleading information to any Company employee, investigation or inquiry.</a:t>
                      </a:r>
                      <a:endParaRPr lang="en-US" sz="1150" dirty="0">
                        <a:latin typeface="Arial" panose="020B0604020202020204" pitchFamily="34" charset="0"/>
                        <a:cs typeface="Arial" panose="020B0604020202020204" pitchFamily="34" charset="0"/>
                      </a:endParaRPr>
                    </a:p>
                  </a:txBody>
                  <a:tcPr/>
                </a:tc>
                <a:tc>
                  <a:txBody>
                    <a:bodyPr/>
                    <a:lstStyle/>
                    <a:p>
                      <a:r>
                        <a:rPr lang="en-AU" sz="1150" kern="1200" dirty="0" smtClean="0">
                          <a:solidFill>
                            <a:schemeClr val="dk1"/>
                          </a:solidFill>
                          <a:effectLst/>
                          <a:latin typeface="Arial" panose="020B0604020202020204" pitchFamily="34" charset="0"/>
                          <a:ea typeface="+mn-ea"/>
                          <a:cs typeface="Arial" panose="020B0604020202020204" pitchFamily="34" charset="0"/>
                        </a:rPr>
                        <a:t>Serious to Grave </a:t>
                      </a:r>
                      <a:endParaRPr lang="en-US" sz="1150" dirty="0">
                        <a:latin typeface="Arial" panose="020B0604020202020204" pitchFamily="34" charset="0"/>
                        <a:cs typeface="Arial" panose="020B060402020202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kern="1200" dirty="0" smtClean="0">
                          <a:solidFill>
                            <a:schemeClr val="dk1"/>
                          </a:solidFill>
                          <a:effectLst/>
                          <a:latin typeface="Arial" panose="020B0604020202020204" pitchFamily="34" charset="0"/>
                          <a:ea typeface="+mn-ea"/>
                          <a:cs typeface="Arial" panose="020B0604020202020204" pitchFamily="34" charset="0"/>
                        </a:rPr>
                        <a:t>F. Information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50" b="1" kern="1200" dirty="0" smtClean="0">
                        <a:solidFill>
                          <a:schemeClr val="dk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kern="1200" dirty="0" smtClean="0">
                          <a:solidFill>
                            <a:schemeClr val="dk1"/>
                          </a:solidFill>
                          <a:effectLst/>
                          <a:latin typeface="Arial" panose="020B0604020202020204" pitchFamily="34" charset="0"/>
                          <a:ea typeface="+mn-ea"/>
                          <a:cs typeface="Arial" panose="020B0604020202020204" pitchFamily="34" charset="0"/>
                        </a:rPr>
                        <a:t>Item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b="0" i="0" u="none" strike="noStrike" dirty="0" smtClean="0">
                          <a:solidFill>
                            <a:srgbClr val="000000"/>
                          </a:solidFill>
                          <a:latin typeface="Arial" panose="020B0604020202020204" pitchFamily="34" charset="0"/>
                          <a:cs typeface="Arial" panose="020B0604020202020204" pitchFamily="34" charset="0"/>
                        </a:rPr>
                        <a:t>Revealing or disclosing, whether intentionally or unintentionally or negligently, to any unauthorized persons confidential information of Accenture and/or its clients, including but not limited to: </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0" i="0" u="none" strike="noStrike" dirty="0" smtClean="0">
                          <a:solidFill>
                            <a:srgbClr val="000000"/>
                          </a:solidFill>
                          <a:latin typeface="Arial" panose="020B0604020202020204" pitchFamily="34" charset="0"/>
                          <a:cs typeface="Arial" panose="020B0604020202020204" pitchFamily="34" charset="0"/>
                        </a:rPr>
                        <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0" i="0" u="none" strike="noStrike" dirty="0" smtClean="0">
                          <a:solidFill>
                            <a:srgbClr val="000000"/>
                          </a:solidFill>
                          <a:latin typeface="Arial" panose="020B0604020202020204" pitchFamily="34" charset="0"/>
                          <a:cs typeface="Arial" panose="020B0604020202020204" pitchFamily="34" charset="0"/>
                        </a:rPr>
                        <a:t>a</a:t>
                      </a:r>
                      <a:r>
                        <a:rPr lang="en-US" sz="1150" b="1" i="0" u="none" strike="noStrike" dirty="0" smtClean="0">
                          <a:solidFill>
                            <a:srgbClr val="FF0000"/>
                          </a:solidFill>
                          <a:latin typeface="Arial" panose="020B0604020202020204" pitchFamily="34" charset="0"/>
                          <a:cs typeface="Arial" panose="020B0604020202020204" pitchFamily="34" charset="0"/>
                        </a:rPr>
                        <a:t>) Proprietary information;</a:t>
                      </a:r>
                      <a:r>
                        <a:rPr lang="en-US" sz="1150" b="0" i="0" u="none" strike="noStrike" dirty="0" smtClean="0">
                          <a:solidFill>
                            <a:srgbClr val="000000"/>
                          </a:solidFill>
                          <a:latin typeface="Arial" panose="020B0604020202020204" pitchFamily="34" charset="0"/>
                          <a:cs typeface="Arial" panose="020B0604020202020204" pitchFamily="34" charset="0"/>
                        </a:rPr>
                        <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0" i="0" u="none" strike="noStrike" dirty="0" smtClean="0">
                          <a:solidFill>
                            <a:srgbClr val="000000"/>
                          </a:solidFill>
                          <a:latin typeface="Arial" panose="020B0604020202020204" pitchFamily="34" charset="0"/>
                          <a:cs typeface="Arial" panose="020B0604020202020204" pitchFamily="34" charset="0"/>
                        </a:rPr>
                        <a:t>b) Operational or transactional information;</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0" i="0" u="none" strike="noStrike" dirty="0" smtClean="0">
                          <a:solidFill>
                            <a:srgbClr val="000000"/>
                          </a:solidFill>
                          <a:latin typeface="Arial" panose="020B0604020202020204" pitchFamily="34" charset="0"/>
                          <a:cs typeface="Arial" panose="020B0604020202020204" pitchFamily="34" charset="0"/>
                        </a:rPr>
                        <a:t>c) Trade secrets; </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0" i="0" u="none" strike="noStrike" dirty="0" smtClean="0">
                          <a:solidFill>
                            <a:srgbClr val="000000"/>
                          </a:solidFill>
                          <a:latin typeface="Arial" panose="020B0604020202020204" pitchFamily="34" charset="0"/>
                          <a:cs typeface="Arial" panose="020B0604020202020204" pitchFamily="34" charset="0"/>
                        </a:rPr>
                        <a:t>d) Clients' and employees' personal information; </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0" i="0" u="none" strike="noStrike" dirty="0" smtClean="0">
                          <a:solidFill>
                            <a:srgbClr val="000000"/>
                          </a:solidFill>
                          <a:latin typeface="Arial" panose="020B0604020202020204" pitchFamily="34" charset="0"/>
                          <a:cs typeface="Arial" panose="020B0604020202020204" pitchFamily="34" charset="0"/>
                        </a:rPr>
                        <a:t>e) Information related to administrative proceedings;</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0" i="0" u="none" strike="noStrike" dirty="0" smtClean="0">
                          <a:solidFill>
                            <a:srgbClr val="000000"/>
                          </a:solidFill>
                          <a:latin typeface="Arial" panose="020B0604020202020204" pitchFamily="34" charset="0"/>
                          <a:cs typeface="Arial" panose="020B0604020202020204" pitchFamily="34" charset="0"/>
                        </a:rPr>
                        <a:t>f) All other information described, considered or treated as confidential.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50" kern="1200" dirty="0" smtClean="0">
                          <a:solidFill>
                            <a:schemeClr val="dk1"/>
                          </a:solidFill>
                          <a:effectLst/>
                          <a:latin typeface="Arial" panose="020B0604020202020204" pitchFamily="34" charset="0"/>
                          <a:ea typeface="+mn-ea"/>
                          <a:cs typeface="Arial" panose="020B0604020202020204" pitchFamily="34" charset="0"/>
                        </a:rPr>
                        <a:t>Serious to Grave </a:t>
                      </a:r>
                      <a:endParaRPr lang="en-US" sz="1150" dirty="0" smtClean="0">
                        <a:latin typeface="Arial" panose="020B0604020202020204" pitchFamily="34" charset="0"/>
                        <a:cs typeface="Arial" panose="020B060402020202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kern="1200" dirty="0" smtClean="0">
                          <a:solidFill>
                            <a:schemeClr val="dk1"/>
                          </a:solidFill>
                          <a:effectLst/>
                          <a:latin typeface="Arial" panose="020B0604020202020204" pitchFamily="34" charset="0"/>
                          <a:ea typeface="+mn-ea"/>
                          <a:cs typeface="Arial" panose="020B0604020202020204" pitchFamily="34" charset="0"/>
                        </a:rPr>
                        <a:t>F. Information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50" b="1" kern="1200" dirty="0" smtClean="0">
                        <a:solidFill>
                          <a:schemeClr val="dk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50" b="1" kern="1200" dirty="0" smtClean="0">
                          <a:solidFill>
                            <a:schemeClr val="dk1"/>
                          </a:solidFill>
                          <a:effectLst/>
                          <a:latin typeface="Arial" panose="020B0604020202020204" pitchFamily="34" charset="0"/>
                          <a:ea typeface="+mn-ea"/>
                          <a:cs typeface="Arial" panose="020B0604020202020204" pitchFamily="34" charset="0"/>
                        </a:rPr>
                        <a:t>Item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b="0" i="0" u="none" strike="noStrike" dirty="0" smtClean="0">
                          <a:solidFill>
                            <a:srgbClr val="000000"/>
                          </a:solidFill>
                          <a:latin typeface="Arial" panose="020B0604020202020204" pitchFamily="34" charset="0"/>
                          <a:cs typeface="Arial" panose="020B0604020202020204" pitchFamily="34" charset="0"/>
                        </a:rPr>
                        <a:t>Unauthorized accessing, downloading, duplication, dealing with, storing or possession of confidential Company or client information, or an attempt to do any of the aforementioned acts such as but not limited to:</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0" i="0" u="none" strike="noStrike" dirty="0" smtClean="0">
                          <a:solidFill>
                            <a:srgbClr val="000000"/>
                          </a:solidFill>
                          <a:latin typeface="Arial" panose="020B0604020202020204" pitchFamily="34" charset="0"/>
                          <a:cs typeface="Arial" panose="020B0604020202020204" pitchFamily="34" charset="0"/>
                        </a:rPr>
                        <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1" i="0" u="none" strike="noStrike" dirty="0" smtClean="0">
                          <a:solidFill>
                            <a:srgbClr val="FF0000"/>
                          </a:solidFill>
                          <a:latin typeface="Arial" panose="020B0604020202020204" pitchFamily="34" charset="0"/>
                          <a:cs typeface="Arial" panose="020B0604020202020204" pitchFamily="34" charset="0"/>
                        </a:rPr>
                        <a:t>a) Attempt to store Company information on personal storage devices;</a:t>
                      </a:r>
                      <a:r>
                        <a:rPr lang="en-US" sz="1150" b="0" i="0" u="none" strike="noStrike" dirty="0" smtClean="0">
                          <a:solidFill>
                            <a:srgbClr val="000000"/>
                          </a:solidFill>
                          <a:latin typeface="Arial" panose="020B0604020202020204" pitchFamily="34" charset="0"/>
                          <a:cs typeface="Arial" panose="020B0604020202020204" pitchFamily="34" charset="0"/>
                        </a:rPr>
                        <a:t/>
                      </a:r>
                      <a:br>
                        <a:rPr lang="en-US" sz="1150" b="0" i="0" u="none" strike="noStrike" dirty="0" smtClean="0">
                          <a:solidFill>
                            <a:srgbClr val="000000"/>
                          </a:solidFill>
                          <a:latin typeface="Arial" panose="020B0604020202020204" pitchFamily="34" charset="0"/>
                          <a:cs typeface="Arial" panose="020B0604020202020204" pitchFamily="34" charset="0"/>
                        </a:rPr>
                      </a:br>
                      <a:r>
                        <a:rPr lang="en-US" sz="1150" b="0" i="0" u="none" strike="noStrike" dirty="0" smtClean="0">
                          <a:solidFill>
                            <a:srgbClr val="000000"/>
                          </a:solidFill>
                          <a:latin typeface="Arial" panose="020B0604020202020204" pitchFamily="34" charset="0"/>
                          <a:cs typeface="Arial" panose="020B0604020202020204" pitchFamily="34" charset="0"/>
                        </a:rPr>
                        <a:t>b) Storing client information on local drives on PCs.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50" kern="1200" dirty="0" smtClean="0">
                          <a:solidFill>
                            <a:schemeClr val="dk1"/>
                          </a:solidFill>
                          <a:effectLst/>
                          <a:latin typeface="Arial" panose="020B0604020202020204" pitchFamily="34" charset="0"/>
                          <a:ea typeface="+mn-ea"/>
                          <a:cs typeface="Arial" panose="020B0604020202020204" pitchFamily="34" charset="0"/>
                        </a:rPr>
                        <a:t>Serious to Grave </a:t>
                      </a:r>
                      <a:endParaRPr lang="en-US" sz="1150" dirty="0" smtClean="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10202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HR Reminders</a:t>
            </a:r>
            <a:endParaRPr lang="en-US" dirty="0"/>
          </a:p>
        </p:txBody>
      </p:sp>
      <p:sp>
        <p:nvSpPr>
          <p:cNvPr id="5" name="TextBox 4"/>
          <p:cNvSpPr txBox="1"/>
          <p:nvPr/>
        </p:nvSpPr>
        <p:spPr>
          <a:xfrm>
            <a:off x="453390" y="1143000"/>
            <a:ext cx="8462010" cy="400110"/>
          </a:xfrm>
          <a:prstGeom prst="rect">
            <a:avLst/>
          </a:prstGeom>
          <a:solidFill>
            <a:schemeClr val="accent5">
              <a:lumMod val="60000"/>
              <a:lumOff val="40000"/>
            </a:schemeClr>
          </a:solidFill>
        </p:spPr>
        <p:txBody>
          <a:bodyPr wrap="square" rtlCol="0">
            <a:spAutoFit/>
          </a:bodyPr>
          <a:lstStyle/>
          <a:p>
            <a:r>
              <a:rPr lang="en-US" sz="2000" b="1" dirty="0" smtClean="0">
                <a:latin typeface="Arial" panose="020B0604020202020204" pitchFamily="34" charset="0"/>
                <a:cs typeface="Arial" panose="020B0604020202020204" pitchFamily="34" charset="0"/>
              </a:rPr>
              <a:t>Sanction per Misconduct Level</a:t>
            </a:r>
            <a:endParaRPr lang="en-US" sz="2000" b="1"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578245843"/>
              </p:ext>
            </p:extLst>
          </p:nvPr>
        </p:nvGraphicFramePr>
        <p:xfrm>
          <a:off x="468630" y="1676400"/>
          <a:ext cx="8446770" cy="1747477"/>
        </p:xfrm>
        <a:graphic>
          <a:graphicData uri="http://schemas.openxmlformats.org/drawingml/2006/table">
            <a:tbl>
              <a:tblPr/>
              <a:tblGrid>
                <a:gridCol w="1897167"/>
                <a:gridCol w="6549603"/>
              </a:tblGrid>
              <a:tr h="383583">
                <a:tc>
                  <a:txBody>
                    <a:bodyPr/>
                    <a:lstStyle/>
                    <a:p>
                      <a:pPr marL="0" marR="0" algn="ctr">
                        <a:spcBef>
                          <a:spcPts val="0"/>
                        </a:spcBef>
                        <a:spcAft>
                          <a:spcPts val="0"/>
                        </a:spcAft>
                      </a:pPr>
                      <a:r>
                        <a:rPr lang="en-AU" sz="1400" b="1" dirty="0">
                          <a:latin typeface="Arial" panose="020B0604020202020204" pitchFamily="34" charset="0"/>
                          <a:ea typeface="Calibri"/>
                          <a:cs typeface="Arial" panose="020B0604020202020204" pitchFamily="34" charset="0"/>
                        </a:rPr>
                        <a:t>Misconduct Level</a:t>
                      </a:r>
                      <a:endParaRPr lang="en-US" sz="1400" dirty="0">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lgn="ctr">
                        <a:spcBef>
                          <a:spcPts val="0"/>
                        </a:spcBef>
                        <a:spcAft>
                          <a:spcPts val="0"/>
                        </a:spcAft>
                      </a:pPr>
                      <a:r>
                        <a:rPr lang="en-AU" sz="1400" b="1" dirty="0">
                          <a:latin typeface="Arial" panose="020B0604020202020204" pitchFamily="34" charset="0"/>
                          <a:ea typeface="Calibri"/>
                          <a:cs typeface="Arial" panose="020B0604020202020204" pitchFamily="34" charset="0"/>
                        </a:rPr>
                        <a:t>Table of Sanctions</a:t>
                      </a:r>
                      <a:endParaRPr lang="en-US" sz="1400" dirty="0">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r>
              <a:tr h="988017">
                <a:tc>
                  <a:txBody>
                    <a:bodyPr/>
                    <a:lstStyle/>
                    <a:p>
                      <a:pPr marL="0" marR="0">
                        <a:spcBef>
                          <a:spcPts val="100"/>
                        </a:spcBef>
                        <a:spcAft>
                          <a:spcPts val="0"/>
                        </a:spcAft>
                      </a:pPr>
                      <a:r>
                        <a:rPr lang="en-AU" sz="1400" b="1" dirty="0">
                          <a:latin typeface="Arial" panose="020B0604020202020204" pitchFamily="34" charset="0"/>
                          <a:ea typeface="Calibri"/>
                          <a:cs typeface="Arial" panose="020B0604020202020204" pitchFamily="34" charset="0"/>
                        </a:rPr>
                        <a:t>Serious</a:t>
                      </a:r>
                      <a:endParaRPr lang="en-US" sz="1400" dirty="0">
                        <a:latin typeface="Arial" panose="020B0604020202020204" pitchFamily="34" charset="0"/>
                        <a:ea typeface="Calibri"/>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spcBef>
                          <a:spcPts val="100"/>
                        </a:spcBef>
                        <a:spcAft>
                          <a:spcPts val="0"/>
                        </a:spcAft>
                      </a:pPr>
                      <a:r>
                        <a:rPr lang="en-AU" sz="1400" dirty="0">
                          <a:latin typeface="Arial" panose="020B0604020202020204" pitchFamily="34" charset="0"/>
                          <a:ea typeface="Calibri"/>
                          <a:cs typeface="Arial" panose="020B0604020202020204" pitchFamily="34" charset="0"/>
                        </a:rPr>
                        <a:t>1</a:t>
                      </a:r>
                      <a:r>
                        <a:rPr lang="en-AU" sz="1400" baseline="30000" dirty="0">
                          <a:latin typeface="Arial" panose="020B0604020202020204" pitchFamily="34" charset="0"/>
                          <a:ea typeface="Calibri"/>
                          <a:cs typeface="Arial" panose="020B0604020202020204" pitchFamily="34" charset="0"/>
                        </a:rPr>
                        <a:t>st</a:t>
                      </a:r>
                      <a:r>
                        <a:rPr lang="en-AU" sz="1400" dirty="0">
                          <a:latin typeface="Arial" panose="020B0604020202020204" pitchFamily="34" charset="0"/>
                          <a:ea typeface="Calibri"/>
                          <a:cs typeface="Arial" panose="020B0604020202020204" pitchFamily="34" charset="0"/>
                        </a:rPr>
                        <a:t> Act of misconduct: CAA with Warning up to Final Written </a:t>
                      </a:r>
                      <a:r>
                        <a:rPr lang="en-AU" sz="1400" dirty="0" smtClean="0">
                          <a:latin typeface="Arial" panose="020B0604020202020204" pitchFamily="34" charset="0"/>
                          <a:ea typeface="Calibri"/>
                          <a:cs typeface="Arial" panose="020B0604020202020204" pitchFamily="34" charset="0"/>
                        </a:rPr>
                        <a:t>Warning</a:t>
                      </a:r>
                    </a:p>
                    <a:p>
                      <a:pPr marL="0" marR="0">
                        <a:spcBef>
                          <a:spcPts val="100"/>
                        </a:spcBef>
                        <a:spcAft>
                          <a:spcPts val="0"/>
                        </a:spcAft>
                      </a:pPr>
                      <a:endParaRPr lang="en-US" sz="600" dirty="0">
                        <a:latin typeface="Arial" panose="020B0604020202020204" pitchFamily="34" charset="0"/>
                        <a:ea typeface="Calibri"/>
                        <a:cs typeface="Arial" panose="020B0604020202020204" pitchFamily="34" charset="0"/>
                      </a:endParaRPr>
                    </a:p>
                    <a:p>
                      <a:pPr marL="0" marR="0">
                        <a:spcBef>
                          <a:spcPts val="100"/>
                        </a:spcBef>
                        <a:spcAft>
                          <a:spcPts val="0"/>
                        </a:spcAft>
                      </a:pPr>
                      <a:r>
                        <a:rPr lang="en-AU" sz="1400" dirty="0">
                          <a:latin typeface="Arial" panose="020B0604020202020204" pitchFamily="34" charset="0"/>
                          <a:ea typeface="Calibri"/>
                          <a:cs typeface="Arial" panose="020B0604020202020204" pitchFamily="34" charset="0"/>
                        </a:rPr>
                        <a:t>2</a:t>
                      </a:r>
                      <a:r>
                        <a:rPr lang="en-AU" sz="1400" baseline="30000" dirty="0">
                          <a:latin typeface="Arial" panose="020B0604020202020204" pitchFamily="34" charset="0"/>
                          <a:ea typeface="Calibri"/>
                          <a:cs typeface="Arial" panose="020B0604020202020204" pitchFamily="34" charset="0"/>
                        </a:rPr>
                        <a:t>nd</a:t>
                      </a:r>
                      <a:r>
                        <a:rPr lang="en-AU" sz="1400" dirty="0">
                          <a:latin typeface="Arial" panose="020B0604020202020204" pitchFamily="34" charset="0"/>
                          <a:ea typeface="Calibri"/>
                          <a:cs typeface="Arial" panose="020B0604020202020204" pitchFamily="34" charset="0"/>
                        </a:rPr>
                        <a:t> Act of misconduct: Final Written Warning up to Termination of </a:t>
                      </a:r>
                      <a:r>
                        <a:rPr lang="en-AU" sz="1400" dirty="0" smtClean="0">
                          <a:latin typeface="Arial" panose="020B0604020202020204" pitchFamily="34" charset="0"/>
                          <a:ea typeface="Calibri"/>
                          <a:cs typeface="Arial" panose="020B0604020202020204" pitchFamily="34" charset="0"/>
                        </a:rPr>
                        <a:t>Employment</a:t>
                      </a:r>
                    </a:p>
                    <a:p>
                      <a:pPr marL="0" marR="0">
                        <a:spcBef>
                          <a:spcPts val="100"/>
                        </a:spcBef>
                        <a:spcAft>
                          <a:spcPts val="0"/>
                        </a:spcAft>
                      </a:pPr>
                      <a:endParaRPr lang="en-US" sz="600" dirty="0">
                        <a:latin typeface="Arial" panose="020B0604020202020204" pitchFamily="34" charset="0"/>
                        <a:ea typeface="Calibri"/>
                        <a:cs typeface="Arial" panose="020B0604020202020204" pitchFamily="34" charset="0"/>
                      </a:endParaRPr>
                    </a:p>
                    <a:p>
                      <a:pPr marL="0" marR="0">
                        <a:spcBef>
                          <a:spcPts val="100"/>
                        </a:spcBef>
                        <a:spcAft>
                          <a:spcPts val="0"/>
                        </a:spcAft>
                      </a:pPr>
                      <a:r>
                        <a:rPr lang="en-AU" sz="1400" dirty="0">
                          <a:latin typeface="Arial" panose="020B0604020202020204" pitchFamily="34" charset="0"/>
                          <a:ea typeface="Calibri"/>
                          <a:cs typeface="Arial" panose="020B0604020202020204" pitchFamily="34" charset="0"/>
                        </a:rPr>
                        <a:t>3</a:t>
                      </a:r>
                      <a:r>
                        <a:rPr lang="en-AU" sz="1400" baseline="30000" dirty="0">
                          <a:latin typeface="Arial" panose="020B0604020202020204" pitchFamily="34" charset="0"/>
                          <a:ea typeface="Calibri"/>
                          <a:cs typeface="Arial" panose="020B0604020202020204" pitchFamily="34" charset="0"/>
                        </a:rPr>
                        <a:t>rd</a:t>
                      </a:r>
                      <a:r>
                        <a:rPr lang="en-AU" sz="1400" dirty="0">
                          <a:latin typeface="Arial" panose="020B0604020202020204" pitchFamily="34" charset="0"/>
                          <a:ea typeface="Calibri"/>
                          <a:cs typeface="Arial" panose="020B0604020202020204" pitchFamily="34" charset="0"/>
                        </a:rPr>
                        <a:t> Act of misconduct: Termination of Employment </a:t>
                      </a:r>
                      <a:endParaRPr lang="en-AU" sz="1400" dirty="0" smtClean="0">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5877">
                <a:tc>
                  <a:txBody>
                    <a:bodyPr/>
                    <a:lstStyle/>
                    <a:p>
                      <a:pPr marL="0" marR="0">
                        <a:spcBef>
                          <a:spcPts val="100"/>
                        </a:spcBef>
                        <a:spcAft>
                          <a:spcPts val="0"/>
                        </a:spcAft>
                      </a:pPr>
                      <a:r>
                        <a:rPr lang="en-AU" sz="1400" b="1" dirty="0">
                          <a:latin typeface="Arial" panose="020B0604020202020204" pitchFamily="34" charset="0"/>
                          <a:ea typeface="Calibri"/>
                          <a:cs typeface="Arial" panose="020B0604020202020204" pitchFamily="34" charset="0"/>
                        </a:rPr>
                        <a:t>Grave</a:t>
                      </a:r>
                      <a:endParaRPr lang="en-US" sz="1400" dirty="0">
                        <a:latin typeface="Arial" panose="020B0604020202020204" pitchFamily="34" charset="0"/>
                        <a:ea typeface="Calibri"/>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marL="0" marR="0">
                        <a:spcBef>
                          <a:spcPts val="100"/>
                        </a:spcBef>
                        <a:spcAft>
                          <a:spcPts val="0"/>
                        </a:spcAft>
                      </a:pPr>
                      <a:r>
                        <a:rPr lang="en-AU" sz="1400" dirty="0">
                          <a:latin typeface="Arial" panose="020B0604020202020204" pitchFamily="34" charset="0"/>
                          <a:ea typeface="Calibri"/>
                          <a:cs typeface="Arial" panose="020B0604020202020204" pitchFamily="34" charset="0"/>
                        </a:rPr>
                        <a:t>1</a:t>
                      </a:r>
                      <a:r>
                        <a:rPr lang="en-AU" sz="1400" baseline="30000" dirty="0">
                          <a:latin typeface="Arial" panose="020B0604020202020204" pitchFamily="34" charset="0"/>
                          <a:ea typeface="Calibri"/>
                          <a:cs typeface="Arial" panose="020B0604020202020204" pitchFamily="34" charset="0"/>
                        </a:rPr>
                        <a:t>st</a:t>
                      </a:r>
                      <a:r>
                        <a:rPr lang="en-AU" sz="1400" dirty="0">
                          <a:latin typeface="Arial" panose="020B0604020202020204" pitchFamily="34" charset="0"/>
                          <a:ea typeface="Calibri"/>
                          <a:cs typeface="Arial" panose="020B0604020202020204" pitchFamily="34" charset="0"/>
                        </a:rPr>
                        <a:t> Act of misconduct: Termination of Employment</a:t>
                      </a:r>
                      <a:endParaRPr lang="en-US" sz="1400" dirty="0">
                        <a:latin typeface="Arial" panose="020B0604020202020204" pitchFamily="34" charset="0"/>
                        <a:ea typeface="Calibri"/>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457200" y="4191000"/>
            <a:ext cx="8458200" cy="2323713"/>
          </a:xfrm>
          <a:prstGeom prst="rect">
            <a:avLst/>
          </a:prstGeom>
          <a:solidFill>
            <a:schemeClr val="accent5">
              <a:lumMod val="20000"/>
              <a:lumOff val="80000"/>
            </a:schemeClr>
          </a:solidFill>
          <a:ln>
            <a:solidFill>
              <a:srgbClr val="002060"/>
            </a:solidFill>
          </a:ln>
        </p:spPr>
        <p:txBody>
          <a:bodyPr wrap="square" rtlCol="0">
            <a:spAutoFit/>
          </a:bodyPr>
          <a:lstStyle/>
          <a:p>
            <a:r>
              <a:rPr lang="en-US" sz="1400" b="1" dirty="0" smtClean="0">
                <a:latin typeface="Arial" panose="020B0604020202020204" pitchFamily="34" charset="0"/>
                <a:cs typeface="Arial" panose="020B0604020202020204" pitchFamily="34" charset="0"/>
              </a:rPr>
              <a:t>SAMPLE scenario from </a:t>
            </a:r>
            <a:r>
              <a:rPr lang="en-US" sz="1400" b="1" dirty="0" err="1" smtClean="0">
                <a:latin typeface="Arial" panose="020B0604020202020204" pitchFamily="34" charset="0"/>
                <a:cs typeface="Arial" panose="020B0604020202020204" pitchFamily="34" charset="0"/>
              </a:rPr>
              <a:t>Bootcamp</a:t>
            </a:r>
            <a:endParaRPr lang="en-US" sz="1400" b="1"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pPr marL="285750" indent="-285750">
              <a:buFontTx/>
              <a:buChar char="-"/>
            </a:pPr>
            <a:r>
              <a:rPr lang="en-US" sz="1300" dirty="0" smtClean="0">
                <a:latin typeface="Arial" panose="020B0604020202020204" pitchFamily="34" charset="0"/>
                <a:cs typeface="Arial" panose="020B0604020202020204" pitchFamily="34" charset="0"/>
              </a:rPr>
              <a:t>Copying </a:t>
            </a:r>
            <a:r>
              <a:rPr lang="en-US" sz="1300" dirty="0">
                <a:latin typeface="Arial" panose="020B0604020202020204" pitchFamily="34" charset="0"/>
                <a:cs typeface="Arial" panose="020B0604020202020204" pitchFamily="34" charset="0"/>
              </a:rPr>
              <a:t>of, comparing, or giving/ sharing answers during conduct of individual activities, such as: quizzes, hands-on activity, take home individual assignment, major examination/ assessment, remedial exam, etc</a:t>
            </a:r>
            <a:r>
              <a:rPr lang="en-US" sz="1300" dirty="0" smtClean="0">
                <a:latin typeface="Arial" panose="020B0604020202020204" pitchFamily="34" charset="0"/>
                <a:cs typeface="Arial" panose="020B0604020202020204" pitchFamily="34" charset="0"/>
              </a:rPr>
              <a:t>.</a:t>
            </a:r>
          </a:p>
          <a:p>
            <a:pPr marL="285750" indent="-285750">
              <a:buFontTx/>
              <a:buChar char="-"/>
            </a:pPr>
            <a:endParaRPr lang="en-US" sz="1300" dirty="0">
              <a:latin typeface="Arial" panose="020B0604020202020204" pitchFamily="34" charset="0"/>
              <a:cs typeface="Arial" panose="020B0604020202020204" pitchFamily="34" charset="0"/>
            </a:endParaRPr>
          </a:p>
          <a:p>
            <a:pPr marL="285750" indent="-285750">
              <a:buFontTx/>
              <a:buChar char="-"/>
            </a:pPr>
            <a:r>
              <a:rPr lang="en-US" sz="1300" dirty="0" smtClean="0">
                <a:latin typeface="Arial" panose="020B0604020202020204" pitchFamily="34" charset="0"/>
                <a:cs typeface="Arial" panose="020B0604020202020204" pitchFamily="34" charset="0"/>
              </a:rPr>
              <a:t>Discussion </a:t>
            </a:r>
            <a:r>
              <a:rPr lang="en-US" sz="1300" dirty="0">
                <a:latin typeface="Arial" panose="020B0604020202020204" pitchFamily="34" charset="0"/>
                <a:cs typeface="Arial" panose="020B0604020202020204" pitchFamily="34" charset="0"/>
              </a:rPr>
              <a:t>during conduct of individual activities, such as: quizzes, hands-on activity, major examination/ assessment, remedial exam, etc</a:t>
            </a:r>
            <a:r>
              <a:rPr lang="en-US" sz="1300" dirty="0" smtClean="0">
                <a:latin typeface="Arial" panose="020B0604020202020204" pitchFamily="34" charset="0"/>
                <a:cs typeface="Arial" panose="020B0604020202020204" pitchFamily="34" charset="0"/>
              </a:rPr>
              <a:t>.</a:t>
            </a:r>
          </a:p>
          <a:p>
            <a:pPr marL="285750" indent="-285750">
              <a:buFontTx/>
              <a:buChar char="-"/>
            </a:pPr>
            <a:endParaRPr lang="en-US" sz="1300" dirty="0">
              <a:latin typeface="Arial" panose="020B0604020202020204" pitchFamily="34" charset="0"/>
              <a:cs typeface="Arial" panose="020B0604020202020204" pitchFamily="34" charset="0"/>
            </a:endParaRPr>
          </a:p>
          <a:p>
            <a:pPr marL="285750" indent="-285750">
              <a:buFontTx/>
              <a:buChar char="-"/>
            </a:pPr>
            <a:r>
              <a:rPr lang="en-US" sz="1300" dirty="0" smtClean="0">
                <a:latin typeface="Arial" panose="020B0604020202020204" pitchFamily="34" charset="0"/>
                <a:cs typeface="Arial" panose="020B0604020202020204" pitchFamily="34" charset="0"/>
              </a:rPr>
              <a:t>Viewing</a:t>
            </a:r>
            <a:r>
              <a:rPr lang="en-US" sz="1300" dirty="0">
                <a:latin typeface="Arial" panose="020B0604020202020204" pitchFamily="34" charset="0"/>
                <a:cs typeface="Arial" panose="020B0604020202020204" pitchFamily="34" charset="0"/>
              </a:rPr>
              <a:t>, downloading, distribution, sharing, and/or use of reference materials, answer keys, or any material that may impact scores during individual and group activity, major examination/ assessment, remedial exam, etc</a:t>
            </a:r>
            <a:r>
              <a:rPr lang="en-US" sz="13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01338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rotWithShape="1">
          <a:blip r:embed="rId2"/>
          <a:srcRect l="2304" r="4033"/>
          <a:stretch/>
        </p:blipFill>
        <p:spPr>
          <a:xfrm>
            <a:off x="1" y="0"/>
            <a:ext cx="9143999" cy="6858000"/>
          </a:xfrm>
          <a:prstGeom prst="rect">
            <a:avLst/>
          </a:prstGeom>
        </p:spPr>
      </p:pic>
    </p:spTree>
    <p:extLst>
      <p:ext uri="{BB962C8B-B14F-4D97-AF65-F5344CB8AC3E}">
        <p14:creationId xmlns:p14="http://schemas.microsoft.com/office/powerpoint/2010/main" val="869221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hlinkClick r:id="rId3"/>
              </a:rPr>
              <a:t>https://newit.accenture.com</a:t>
            </a:r>
            <a:r>
              <a:rPr lang="en-US" dirty="0" smtClean="0"/>
              <a:t> </a:t>
            </a:r>
            <a:endParaRPr lang="en-US" dirty="0"/>
          </a:p>
        </p:txBody>
      </p:sp>
      <p:sp>
        <p:nvSpPr>
          <p:cNvPr id="4" name="Title 3"/>
          <p:cNvSpPr>
            <a:spLocks noGrp="1"/>
          </p:cNvSpPr>
          <p:nvPr>
            <p:ph type="title"/>
          </p:nvPr>
        </p:nvSpPr>
        <p:spPr>
          <a:xfrm>
            <a:off x="469336" y="245658"/>
            <a:ext cx="8205330" cy="821293"/>
          </a:xfrm>
        </p:spPr>
        <p:txBody>
          <a:bodyPr vert="horz" lIns="0" tIns="45709" rIns="0" bIns="0" rtlCol="0" anchor="b" anchorCtr="0">
            <a:normAutofit/>
          </a:bodyPr>
          <a:lstStyle/>
          <a:p>
            <a:r>
              <a:rPr lang="en-US" sz="2401" dirty="0"/>
              <a:t>Introducing…..</a:t>
            </a:r>
            <a:r>
              <a:rPr lang="en-US" sz="2401" dirty="0">
                <a:solidFill>
                  <a:schemeClr val="accent3"/>
                </a:solidFill>
              </a:rPr>
              <a:t>do YOU speak NEW IT?</a:t>
            </a:r>
          </a:p>
        </p:txBody>
      </p:sp>
      <p:pic>
        <p:nvPicPr>
          <p:cNvPr id="7" name="Picture 6"/>
          <p:cNvPicPr>
            <a:picLocks noChangeAspect="1"/>
          </p:cNvPicPr>
          <p:nvPr/>
        </p:nvPicPr>
        <p:blipFill>
          <a:blip r:embed="rId4"/>
          <a:stretch>
            <a:fillRect/>
          </a:stretch>
        </p:blipFill>
        <p:spPr>
          <a:xfrm>
            <a:off x="469335" y="2136738"/>
            <a:ext cx="4923188" cy="3514015"/>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4979315" y="1678693"/>
            <a:ext cx="3695160" cy="1807265"/>
          </a:xfrm>
          <a:prstGeom prst="rect">
            <a:avLst/>
          </a:prstGeom>
          <a:ln>
            <a:solidFill>
              <a:schemeClr val="tx1"/>
            </a:solidFill>
          </a:ln>
        </p:spPr>
      </p:pic>
      <p:pic>
        <p:nvPicPr>
          <p:cNvPr id="9" name="Picture 8"/>
          <p:cNvPicPr>
            <a:picLocks noChangeAspect="1"/>
          </p:cNvPicPr>
          <p:nvPr/>
        </p:nvPicPr>
        <p:blipFill>
          <a:blip r:embed="rId6"/>
          <a:stretch>
            <a:fillRect/>
          </a:stretch>
        </p:blipFill>
        <p:spPr>
          <a:xfrm>
            <a:off x="5392524" y="3680227"/>
            <a:ext cx="3657318" cy="1776255"/>
          </a:xfrm>
          <a:prstGeom prst="rect">
            <a:avLst/>
          </a:prstGeom>
          <a:ln>
            <a:solidFill>
              <a:schemeClr val="tx1"/>
            </a:solidFill>
          </a:ln>
        </p:spPr>
      </p:pic>
      <p:sp>
        <p:nvSpPr>
          <p:cNvPr id="10" name="TextBox 9"/>
          <p:cNvSpPr txBox="1"/>
          <p:nvPr/>
        </p:nvSpPr>
        <p:spPr>
          <a:xfrm>
            <a:off x="441681" y="5769527"/>
            <a:ext cx="8458200" cy="1015663"/>
          </a:xfrm>
          <a:prstGeom prst="rect">
            <a:avLst/>
          </a:prstGeom>
          <a:solidFill>
            <a:schemeClr val="accent5">
              <a:lumMod val="20000"/>
              <a:lumOff val="80000"/>
            </a:schemeClr>
          </a:solidFill>
          <a:ln>
            <a:solidFill>
              <a:srgbClr val="002060"/>
            </a:solidFill>
          </a:ln>
        </p:spPr>
        <p:txBody>
          <a:bodyPr wrap="square" rtlCol="0">
            <a:spAutoFit/>
          </a:bodyPr>
          <a:lstStyle/>
          <a:p>
            <a:r>
              <a:rPr lang="en-US" sz="1200" b="1" dirty="0" smtClean="0">
                <a:latin typeface="Arial" panose="020B0604020202020204" pitchFamily="34" charset="0"/>
                <a:cs typeface="Arial" panose="020B0604020202020204" pitchFamily="34" charset="0"/>
              </a:rPr>
              <a:t>Note:</a:t>
            </a:r>
          </a:p>
          <a:p>
            <a:r>
              <a:rPr lang="en-US" sz="1200" b="1" dirty="0" smtClean="0">
                <a:latin typeface="Arial" panose="020B0604020202020204" pitchFamily="34" charset="0"/>
                <a:cs typeface="Arial" panose="020B0604020202020204" pitchFamily="34" charset="0"/>
              </a:rPr>
              <a:t>PRIORITY</a:t>
            </a:r>
            <a:r>
              <a:rPr lang="en-US" sz="1200" dirty="0">
                <a:latin typeface="Arial" panose="020B0604020202020204" pitchFamily="34" charset="0"/>
                <a:cs typeface="Arial" panose="020B0604020202020204" pitchFamily="34" charset="0"/>
              </a:rPr>
              <a:t>:</a:t>
            </a:r>
            <a:r>
              <a:rPr lang="en-US" sz="1200" dirty="0" smtClean="0">
                <a:latin typeface="Arial" panose="020B0604020202020204" pitchFamily="34" charset="0"/>
                <a:cs typeface="Arial" panose="020B0604020202020204" pitchFamily="34" charset="0"/>
              </a:rPr>
              <a:t> Employees are expected to take New IT courses</a:t>
            </a:r>
            <a:r>
              <a:rPr lang="en-US" sz="1200" dirty="0">
                <a:latin typeface="Arial" panose="020B0604020202020204" pitchFamily="34" charset="0"/>
                <a:cs typeface="Arial" panose="020B0604020202020204" pitchFamily="34" charset="0"/>
              </a:rPr>
              <a:t>/ trainings (</a:t>
            </a:r>
            <a:r>
              <a:rPr lang="en-US" sz="1200" dirty="0">
                <a:latin typeface="Arial" panose="020B0604020202020204" pitchFamily="34" charset="0"/>
                <a:cs typeface="Arial" panose="020B0604020202020204" pitchFamily="34" charset="0"/>
                <a:hlinkClick r:id="rId3"/>
              </a:rPr>
              <a:t>https://newit.accenture.com</a:t>
            </a:r>
            <a:r>
              <a:rPr lang="en-US" sz="1200" dirty="0" smtClean="0">
                <a:latin typeface="Arial" panose="020B0604020202020204" pitchFamily="34" charset="0"/>
                <a:cs typeface="Arial" panose="020B0604020202020204" pitchFamily="34" charset="0"/>
                <a:hlinkClick r:id="rId3"/>
              </a:rPr>
              <a:t>/</a:t>
            </a:r>
            <a:r>
              <a:rPr lang="en-US" sz="1200" dirty="0" smtClean="0">
                <a:latin typeface="Arial" panose="020B0604020202020204" pitchFamily="34" charset="0"/>
                <a:cs typeface="Arial" panose="020B0604020202020204" pitchFamily="34" charset="0"/>
              </a:rPr>
              <a:t>)</a:t>
            </a:r>
          </a:p>
          <a:p>
            <a:pPr marL="171450" indent="-171450">
              <a:buFontTx/>
              <a:buChar char="-"/>
            </a:pPr>
            <a:r>
              <a:rPr lang="en-US" sz="1200" dirty="0" smtClean="0">
                <a:latin typeface="Arial" panose="020B0604020202020204" pitchFamily="34" charset="0"/>
                <a:cs typeface="Arial" panose="020B0604020202020204" pitchFamily="34" charset="0"/>
              </a:rPr>
              <a:t>Aside from Mandatory Trainings as indicated in NJO kit + </a:t>
            </a:r>
            <a:r>
              <a:rPr lang="en-US" sz="1200" dirty="0" err="1" smtClean="0">
                <a:latin typeface="Arial" panose="020B0604020202020204" pitchFamily="34" charset="0"/>
                <a:cs typeface="Arial" panose="020B0604020202020204" pitchFamily="34" charset="0"/>
              </a:rPr>
              <a:t>MyLearning</a:t>
            </a:r>
            <a:r>
              <a:rPr lang="en-US" sz="1200" dirty="0" smtClean="0">
                <a:latin typeface="Arial" panose="020B0604020202020204" pitchFamily="34" charset="0"/>
                <a:cs typeface="Arial" panose="020B0604020202020204" pitchFamily="34" charset="0"/>
              </a:rPr>
              <a:t>, take available New IT courses to complete your 9hours work or while staying in Bootcamp venue prior official roll-in date to Bench.</a:t>
            </a:r>
          </a:p>
          <a:p>
            <a:pPr marL="171450" indent="-171450">
              <a:buFontTx/>
              <a:buChar char="-"/>
            </a:pPr>
            <a:r>
              <a:rPr lang="en-US" sz="1200" dirty="0" smtClean="0">
                <a:latin typeface="Arial" panose="020B0604020202020204" pitchFamily="34" charset="0"/>
                <a:cs typeface="Arial" panose="020B0604020202020204" pitchFamily="34" charset="0"/>
              </a:rPr>
              <a:t>Completion dashboard will be part of Bench requirement as well </a:t>
            </a:r>
          </a:p>
        </p:txBody>
      </p:sp>
    </p:spTree>
    <p:extLst>
      <p:ext uri="{BB962C8B-B14F-4D97-AF65-F5344CB8AC3E}">
        <p14:creationId xmlns:p14="http://schemas.microsoft.com/office/powerpoint/2010/main" val="2061092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ure PPT template_v12_16x9_16pt_Technology">
  <a:themeElements>
    <a:clrScheme name="Accenture">
      <a:dk1>
        <a:srgbClr val="000000"/>
      </a:dk1>
      <a:lt1>
        <a:srgbClr val="FFFFFF"/>
      </a:lt1>
      <a:dk2>
        <a:srgbClr val="666666"/>
      </a:dk2>
      <a:lt2>
        <a:srgbClr val="778888"/>
      </a:lt2>
      <a:accent1>
        <a:srgbClr val="00A000"/>
      </a:accent1>
      <a:accent2>
        <a:srgbClr val="002266"/>
      </a:accent2>
      <a:accent3>
        <a:srgbClr val="FF9900"/>
      </a:accent3>
      <a:accent4>
        <a:srgbClr val="551155"/>
      </a:accent4>
      <a:accent5>
        <a:srgbClr val="00BBEE"/>
      </a:accent5>
      <a:accent6>
        <a:srgbClr val="993399"/>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18B4BFBE44CB4787AA86045C9A6063" ma:contentTypeVersion="10" ma:contentTypeDescription="Create a new document." ma:contentTypeScope="" ma:versionID="907aab2d9ea0650ff8ff7406fdc26b47">
  <xsd:schema xmlns:xsd="http://www.w3.org/2001/XMLSchema" xmlns:xs="http://www.w3.org/2001/XMLSchema" xmlns:p="http://schemas.microsoft.com/office/2006/metadata/properties" xmlns:ns2="9b901641-0d09-466e-84cb-a5070d83a351" xmlns:ns3="654ae466-f20b-489a-860c-ab06bbeb57a1" targetNamespace="http://schemas.microsoft.com/office/2006/metadata/properties" ma:root="true" ma:fieldsID="b5ccca5cb7444fd9b29b3d642876a9f6" ns2:_="" ns3:_="">
    <xsd:import namespace="9b901641-0d09-466e-84cb-a5070d83a351"/>
    <xsd:import namespace="654ae466-f20b-489a-860c-ab06bbeb57a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01641-0d09-466e-84cb-a5070d83a3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54ae466-f20b-489a-860c-ab06bbeb57a1"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544799-5F53-45AB-AF98-FECB15CE6F4A}"/>
</file>

<file path=customXml/itemProps2.xml><?xml version="1.0" encoding="utf-8"?>
<ds:datastoreItem xmlns:ds="http://schemas.openxmlformats.org/officeDocument/2006/customXml" ds:itemID="{177BE6A5-F7B0-4CE4-8319-07D76D3B1E5E}"/>
</file>

<file path=customXml/itemProps3.xml><?xml version="1.0" encoding="utf-8"?>
<ds:datastoreItem xmlns:ds="http://schemas.openxmlformats.org/officeDocument/2006/customXml" ds:itemID="{DB23D734-ACC1-4543-83A1-9C18CE826FB8}"/>
</file>

<file path=docProps/app.xml><?xml version="1.0" encoding="utf-8"?>
<Properties xmlns="http://schemas.openxmlformats.org/officeDocument/2006/extended-properties" xmlns:vt="http://schemas.openxmlformats.org/officeDocument/2006/docPropsVTypes">
  <TotalTime>4941</TotalTime>
  <Words>4219</Words>
  <Application>Microsoft Office PowerPoint</Application>
  <PresentationFormat>On-screen Show (4:3)</PresentationFormat>
  <Paragraphs>365</Paragraphs>
  <Slides>19</Slides>
  <Notes>17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19</vt:i4>
      </vt:variant>
    </vt:vector>
  </HeadingPairs>
  <TitlesOfParts>
    <vt:vector size="28" baseType="lpstr">
      <vt:lpstr>Arial</vt:lpstr>
      <vt:lpstr>Calibri</vt:lpstr>
      <vt:lpstr>Calibri Light</vt:lpstr>
      <vt:lpstr>Segoe UI</vt:lpstr>
      <vt:lpstr>Times New Roman</vt:lpstr>
      <vt:lpstr>Wingdings</vt:lpstr>
      <vt:lpstr>Office Theme</vt:lpstr>
      <vt:lpstr>Accenture PPT template_v12_16x9_16pt_Technology</vt:lpstr>
      <vt:lpstr>Microsoft Excel Worksheet</vt:lpstr>
      <vt:lpstr>Guidelines</vt:lpstr>
      <vt:lpstr>PDC Training Policies and Guidelines</vt:lpstr>
      <vt:lpstr>HR Reminders</vt:lpstr>
      <vt:lpstr>HR Reminders</vt:lpstr>
      <vt:lpstr>HR Reminders</vt:lpstr>
      <vt:lpstr>HR Reminders</vt:lpstr>
      <vt:lpstr>HR Reminders</vt:lpstr>
      <vt:lpstr>PowerPoint Presentation</vt:lpstr>
      <vt:lpstr>Introducing…..do YOU speak NEW IT?</vt:lpstr>
      <vt:lpstr>How to get NEW IT Conversant</vt:lpstr>
      <vt:lpstr>PowerPoint Presentation</vt:lpstr>
      <vt:lpstr>Performance Achievement Overview</vt:lpstr>
      <vt:lpstr>PowerPoint Presentation</vt:lpstr>
      <vt:lpstr>PowerPoint Presentation</vt:lpstr>
      <vt:lpstr>Video</vt:lpstr>
      <vt:lpstr>Using the New Tool</vt:lpstr>
      <vt:lpstr>PowerPoint Presentation</vt:lpstr>
      <vt:lpstr>PowerPoint Presentation</vt:lpstr>
      <vt:lpstr>PowerPoint Presentation</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Guidelines</dc:title>
  <dc:creator>Ramos, April A. T.</dc:creator>
  <cp:lastModifiedBy>Ramos, April A. T.</cp:lastModifiedBy>
  <cp:revision>67</cp:revision>
  <dcterms:created xsi:type="dcterms:W3CDTF">2015-03-26T03:42:22Z</dcterms:created>
  <dcterms:modified xsi:type="dcterms:W3CDTF">2016-08-12T07:20:39Z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0x0101003D18B4BFBE44CB4787AA86045C9A6063</vt:lpwstr>
  </property>
  <property fmtid="{D5CDD505-2E9C-101B-9397-08002B2CF9AE}" pid="3" name="Order">
    <vt:r8>157600</vt:r8>
  </property>
  <property fmtid="{D5CDD505-2E9C-101B-9397-08002B2CF9AE}" pid="4" name="xd_ProgID">
    <vt:lpwstr/>
  </property>
  <property fmtid="{D5CDD505-2E9C-101B-9397-08002B2CF9AE}" pid="5" name="_CopySource">
    <vt:lpwstr>https://ts.accenture.com/sites/pdcdevelopmentcontrolservices/DevOps/DevOps/Training and Enablement Tower/Training Materials/DTS Bootcamp - Revised/Archived(8-2-2018)/DAY 1 - Orientation/Orientation Deck ver.02.pptx</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